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57" r:id="rId4"/>
    <p:sldId id="258" r:id="rId5"/>
    <p:sldId id="259" r:id="rId6"/>
    <p:sldId id="260" r:id="rId7"/>
    <p:sldId id="293" r:id="rId8"/>
    <p:sldId id="287" r:id="rId9"/>
    <p:sldId id="264" r:id="rId10"/>
    <p:sldId id="262" r:id="rId11"/>
    <p:sldId id="306" r:id="rId12"/>
    <p:sldId id="263" r:id="rId13"/>
    <p:sldId id="291" r:id="rId14"/>
    <p:sldId id="292" r:id="rId15"/>
    <p:sldId id="295" r:id="rId16"/>
    <p:sldId id="265" r:id="rId17"/>
    <p:sldId id="266" r:id="rId18"/>
    <p:sldId id="274" r:id="rId19"/>
    <p:sldId id="297" r:id="rId20"/>
    <p:sldId id="270" r:id="rId21"/>
    <p:sldId id="272" r:id="rId22"/>
    <p:sldId id="273" r:id="rId23"/>
    <p:sldId id="305" r:id="rId24"/>
    <p:sldId id="267" r:id="rId25"/>
    <p:sldId id="298" r:id="rId26"/>
    <p:sldId id="278" r:id="rId27"/>
    <p:sldId id="299" r:id="rId28"/>
    <p:sldId id="276"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varScale="1">
        <p:scale>
          <a:sx n="84" d="100"/>
          <a:sy n="84" d="100"/>
        </p:scale>
        <p:origin x="-139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93227-0C03-4D49-9F4A-806C13944B66}" type="datetimeFigureOut">
              <a:rPr lang="en-US" smtClean="0"/>
              <a:t>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B63D6-CB45-4C37-8F02-65C4CA1D65A0}" type="slidenum">
              <a:rPr lang="en-US" smtClean="0"/>
              <a:t>‹#›</a:t>
            </a:fld>
            <a:endParaRPr lang="en-US"/>
          </a:p>
        </p:txBody>
      </p:sp>
    </p:spTree>
    <p:extLst>
      <p:ext uri="{BB962C8B-B14F-4D97-AF65-F5344CB8AC3E}">
        <p14:creationId xmlns:p14="http://schemas.microsoft.com/office/powerpoint/2010/main" val="318039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B63D6-CB45-4C37-8F02-65C4CA1D65A0}" type="slidenum">
              <a:rPr lang="en-US" smtClean="0"/>
              <a:t>6</a:t>
            </a:fld>
            <a:endParaRPr lang="en-US"/>
          </a:p>
        </p:txBody>
      </p:sp>
    </p:spTree>
    <p:extLst>
      <p:ext uri="{BB962C8B-B14F-4D97-AF65-F5344CB8AC3E}">
        <p14:creationId xmlns:p14="http://schemas.microsoft.com/office/powerpoint/2010/main" val="317220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B63D6-CB45-4C37-8F02-65C4CA1D65A0}" type="slidenum">
              <a:rPr lang="en-US" smtClean="0"/>
              <a:t>24</a:t>
            </a:fld>
            <a:endParaRPr lang="en-US"/>
          </a:p>
        </p:txBody>
      </p:sp>
    </p:spTree>
    <p:extLst>
      <p:ext uri="{BB962C8B-B14F-4D97-AF65-F5344CB8AC3E}">
        <p14:creationId xmlns:p14="http://schemas.microsoft.com/office/powerpoint/2010/main" val="325658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B1BA80-B715-4507-A3C4-65ADF407A10E}" type="slidenum">
              <a:rPr lang="en-US"/>
              <a:pPr eaLnBrk="1" hangingPunct="1"/>
              <a:t>26</a:t>
            </a:fld>
            <a:endParaRPr lang="en-US"/>
          </a:p>
        </p:txBody>
      </p:sp>
      <p:sp>
        <p:nvSpPr>
          <p:cNvPr id="38915" name="Rectangle 2"/>
          <p:cNvSpPr>
            <a:spLocks noGrp="1" noRot="1" noChangeAspect="1" noChangeArrowheads="1" noTextEdit="1"/>
          </p:cNvSpPr>
          <p:nvPr>
            <p:ph type="sldImg"/>
          </p:nvPr>
        </p:nvSpPr>
        <p:spPr>
          <a:xfrm>
            <a:off x="1144588" y="684213"/>
            <a:ext cx="4573587" cy="3430587"/>
          </a:xfrm>
          <a:ln/>
        </p:spPr>
      </p:sp>
      <p:sp>
        <p:nvSpPr>
          <p:cNvPr id="38916" name="Rectangle 3"/>
          <p:cNvSpPr>
            <a:spLocks noGrp="1" noChangeArrowheads="1"/>
          </p:cNvSpPr>
          <p:nvPr>
            <p:ph type="body" idx="1"/>
          </p:nvPr>
        </p:nvSpPr>
        <p:spPr>
          <a:xfrm>
            <a:off x="687388" y="4344988"/>
            <a:ext cx="5483225" cy="4114800"/>
          </a:xfrm>
          <a:noFill/>
        </p:spPr>
        <p:txBody>
          <a:bodyPr/>
          <a:lstStyle/>
          <a:p>
            <a:pPr eaLnBrk="1" hangingPunct="1"/>
            <a:endParaRPr lang="en-US"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B63D6-CB45-4C37-8F02-65C4CA1D65A0}" type="slidenum">
              <a:rPr lang="en-US" smtClean="0"/>
              <a:t>28</a:t>
            </a:fld>
            <a:endParaRPr lang="en-US"/>
          </a:p>
        </p:txBody>
      </p:sp>
    </p:spTree>
    <p:extLst>
      <p:ext uri="{BB962C8B-B14F-4D97-AF65-F5344CB8AC3E}">
        <p14:creationId xmlns:p14="http://schemas.microsoft.com/office/powerpoint/2010/main" val="325658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10ED2-F9A4-469B-A7F2-4D8A8453F64A}" type="datetimeFigureOut">
              <a:rPr lang="en-US" smtClean="0"/>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367570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10ED2-F9A4-469B-A7F2-4D8A8453F64A}" type="datetimeFigureOut">
              <a:rPr lang="en-US" smtClean="0"/>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147612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10ED2-F9A4-469B-A7F2-4D8A8453F64A}" type="datetimeFigureOut">
              <a:rPr lang="en-US" smtClean="0"/>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295241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10ED2-F9A4-469B-A7F2-4D8A8453F64A}" type="datetimeFigureOut">
              <a:rPr lang="en-US" smtClean="0"/>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420988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10ED2-F9A4-469B-A7F2-4D8A8453F64A}" type="datetimeFigureOut">
              <a:rPr lang="en-US" smtClean="0"/>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362022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10ED2-F9A4-469B-A7F2-4D8A8453F64A}" type="datetimeFigureOut">
              <a:rPr lang="en-US" smtClean="0"/>
              <a:t>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320804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10ED2-F9A4-469B-A7F2-4D8A8453F64A}" type="datetimeFigureOut">
              <a:rPr lang="en-US" smtClean="0"/>
              <a:t>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315686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10ED2-F9A4-469B-A7F2-4D8A8453F64A}" type="datetimeFigureOut">
              <a:rPr lang="en-US" smtClean="0"/>
              <a:t>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344663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10ED2-F9A4-469B-A7F2-4D8A8453F64A}" type="datetimeFigureOut">
              <a:rPr lang="en-US" smtClean="0"/>
              <a:t>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349027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10ED2-F9A4-469B-A7F2-4D8A8453F64A}" type="datetimeFigureOut">
              <a:rPr lang="en-US" smtClean="0"/>
              <a:t>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20278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10ED2-F9A4-469B-A7F2-4D8A8453F64A}" type="datetimeFigureOut">
              <a:rPr lang="en-US" smtClean="0"/>
              <a:t>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24CC3-83D2-4794-AC67-38B3CEEC4136}" type="slidenum">
              <a:rPr lang="en-US" smtClean="0"/>
              <a:t>‹#›</a:t>
            </a:fld>
            <a:endParaRPr lang="en-US"/>
          </a:p>
        </p:txBody>
      </p:sp>
    </p:spTree>
    <p:extLst>
      <p:ext uri="{BB962C8B-B14F-4D97-AF65-F5344CB8AC3E}">
        <p14:creationId xmlns:p14="http://schemas.microsoft.com/office/powerpoint/2010/main" val="173880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10ED2-F9A4-469B-A7F2-4D8A8453F64A}" type="datetimeFigureOut">
              <a:rPr lang="en-US" smtClean="0"/>
              <a:t>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24CC3-83D2-4794-AC67-38B3CEEC4136}" type="slidenum">
              <a:rPr lang="en-US" smtClean="0"/>
              <a:t>‹#›</a:t>
            </a:fld>
            <a:endParaRPr lang="en-US"/>
          </a:p>
        </p:txBody>
      </p:sp>
    </p:spTree>
    <p:extLst>
      <p:ext uri="{BB962C8B-B14F-4D97-AF65-F5344CB8AC3E}">
        <p14:creationId xmlns:p14="http://schemas.microsoft.com/office/powerpoint/2010/main" val="2005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wmf"/><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8229600" cy="2305050"/>
          </a:xfrm>
        </p:spPr>
        <p:txBody>
          <a:bodyPr>
            <a:normAutofit fontScale="90000"/>
          </a:bodyPr>
          <a:lstStyle/>
          <a:p>
            <a:r>
              <a:rPr lang="en-US" b="1" dirty="0" smtClean="0"/>
              <a:t>Phase II</a:t>
            </a:r>
            <a:br>
              <a:rPr lang="en-US" b="1" dirty="0" smtClean="0"/>
            </a:br>
            <a:r>
              <a:rPr lang="en-US" b="1" dirty="0" smtClean="0"/>
              <a:t>Total Fatigue Life </a:t>
            </a:r>
            <a:br>
              <a:rPr lang="en-US" b="1" dirty="0" smtClean="0"/>
            </a:br>
            <a:r>
              <a:rPr lang="en-US" b="1" dirty="0" smtClean="0"/>
              <a:t>(Crack Initiation + Crack Propagation)</a:t>
            </a:r>
            <a:br>
              <a:rPr lang="en-US" b="1" dirty="0" smtClean="0"/>
            </a:br>
            <a:r>
              <a:rPr lang="en-US" b="1" dirty="0" smtClean="0"/>
              <a:t>SAE FD&amp;E Current Effort</a:t>
            </a:r>
            <a:endParaRPr lang="en-US" b="1" dirty="0"/>
          </a:p>
        </p:txBody>
      </p:sp>
      <p:sp>
        <p:nvSpPr>
          <p:cNvPr id="3" name="Subtitle 2"/>
          <p:cNvSpPr>
            <a:spLocks noGrp="1"/>
          </p:cNvSpPr>
          <p:nvPr>
            <p:ph type="subTitle" idx="1"/>
          </p:nvPr>
        </p:nvSpPr>
        <p:spPr/>
        <p:txBody>
          <a:bodyPr/>
          <a:lstStyle/>
          <a:p>
            <a:r>
              <a:rPr lang="en-US" dirty="0" smtClean="0"/>
              <a:t>30 October 2012 at Peoria, IL</a:t>
            </a:r>
            <a:endParaRPr lang="en-US" dirty="0"/>
          </a:p>
        </p:txBody>
      </p:sp>
      <p:pic>
        <p:nvPicPr>
          <p:cNvPr id="8" name="Snagit_PPTB09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4495800"/>
            <a:ext cx="7884583" cy="1905000"/>
          </a:xfrm>
          <a:prstGeom prst="rect">
            <a:avLst/>
          </a:prstGeom>
        </p:spPr>
      </p:pic>
    </p:spTree>
    <p:extLst>
      <p:ext uri="{BB962C8B-B14F-4D97-AF65-F5344CB8AC3E}">
        <p14:creationId xmlns:p14="http://schemas.microsoft.com/office/powerpoint/2010/main" val="2314230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04484"/>
            <a:ext cx="91440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Steel Local Strain Low Cycle Crack Initiation Material Characterization</a:t>
            </a:r>
            <a:endParaRPr lang="en-US" sz="2400" dirty="0"/>
          </a:p>
        </p:txBody>
      </p:sp>
      <p:grpSp>
        <p:nvGrpSpPr>
          <p:cNvPr id="7" name="Group 6"/>
          <p:cNvGrpSpPr/>
          <p:nvPr/>
        </p:nvGrpSpPr>
        <p:grpSpPr>
          <a:xfrm>
            <a:off x="181994" y="2176074"/>
            <a:ext cx="8843018" cy="3213756"/>
            <a:chOff x="76200" y="2337456"/>
            <a:chExt cx="9071618" cy="3314700"/>
          </a:xfrm>
        </p:grpSpPr>
        <p:pic>
          <p:nvPicPr>
            <p:cNvPr id="2" name="Snagit_PPT4D2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8200" y="2337456"/>
              <a:ext cx="4499618" cy="3314700"/>
            </a:xfrm>
            <a:prstGeom prst="rect">
              <a:avLst/>
            </a:prstGeom>
          </p:spPr>
        </p:pic>
        <p:pic>
          <p:nvPicPr>
            <p:cNvPr id="4" name="Snagit_PPTF6A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2337456"/>
              <a:ext cx="4572000" cy="3314700"/>
            </a:xfrm>
            <a:prstGeom prst="rect">
              <a:avLst/>
            </a:prstGeom>
          </p:spPr>
        </p:pic>
      </p:grpSp>
      <p:pic>
        <p:nvPicPr>
          <p:cNvPr id="5" name="Snagit_PPTECB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8651" y="5410200"/>
            <a:ext cx="5349704" cy="36579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8511" y="685800"/>
            <a:ext cx="2506980" cy="1348740"/>
          </a:xfrm>
          <a:prstGeom prst="rect">
            <a:avLst/>
          </a:prstGeom>
        </p:spPr>
      </p:pic>
    </p:spTree>
    <p:extLst>
      <p:ext uri="{BB962C8B-B14F-4D97-AF65-F5344CB8AC3E}">
        <p14:creationId xmlns:p14="http://schemas.microsoft.com/office/powerpoint/2010/main" val="4028144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104484"/>
            <a:ext cx="91440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Steel Local Strain Low Cycle Crack Initiation Material Characterization</a:t>
            </a:r>
            <a:endParaRPr lang="en-US" sz="2400" dirty="0"/>
          </a:p>
        </p:txBody>
      </p:sp>
      <p:grpSp>
        <p:nvGrpSpPr>
          <p:cNvPr id="7" name="Group 6"/>
          <p:cNvGrpSpPr/>
          <p:nvPr/>
        </p:nvGrpSpPr>
        <p:grpSpPr>
          <a:xfrm>
            <a:off x="181994" y="2176074"/>
            <a:ext cx="8843018" cy="3213756"/>
            <a:chOff x="76200" y="2337456"/>
            <a:chExt cx="9071618" cy="3314700"/>
          </a:xfrm>
        </p:grpSpPr>
        <p:pic>
          <p:nvPicPr>
            <p:cNvPr id="2" name="Snagit_PPT4D2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8200" y="2337456"/>
              <a:ext cx="4499618" cy="3314700"/>
            </a:xfrm>
            <a:prstGeom prst="rect">
              <a:avLst/>
            </a:prstGeom>
          </p:spPr>
        </p:pic>
        <p:pic>
          <p:nvPicPr>
            <p:cNvPr id="4" name="Snagit_PPTF6A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2337456"/>
              <a:ext cx="4572000" cy="3314700"/>
            </a:xfrm>
            <a:prstGeom prst="rect">
              <a:avLst/>
            </a:prstGeom>
          </p:spPr>
        </p:pic>
      </p:grpSp>
      <p:pic>
        <p:nvPicPr>
          <p:cNvPr id="5" name="Snagit_PPTECB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8651" y="5410200"/>
            <a:ext cx="5349704" cy="36579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8511" y="685800"/>
            <a:ext cx="2506980" cy="1348740"/>
          </a:xfrm>
          <a:prstGeom prst="rect">
            <a:avLst/>
          </a:prstGeom>
        </p:spPr>
      </p:pic>
      <p:sp>
        <p:nvSpPr>
          <p:cNvPr id="3" name="Oval 2"/>
          <p:cNvSpPr/>
          <p:nvPr/>
        </p:nvSpPr>
        <p:spPr>
          <a:xfrm>
            <a:off x="5667365" y="3818358"/>
            <a:ext cx="91440" cy="897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57790" y="3870995"/>
            <a:ext cx="1638410" cy="938719"/>
          </a:xfrm>
          <a:prstGeom prst="rect">
            <a:avLst/>
          </a:prstGeom>
          <a:solidFill>
            <a:schemeClr val="bg1"/>
          </a:solidFill>
          <a:ln>
            <a:solidFill>
              <a:schemeClr val="tx1"/>
            </a:solidFill>
          </a:ln>
        </p:spPr>
        <p:txBody>
          <a:bodyPr wrap="square" rtlCol="0">
            <a:spAutoFit/>
          </a:bodyPr>
          <a:lstStyle/>
          <a:p>
            <a:r>
              <a:rPr lang="en-US" sz="1100" b="1" dirty="0" smtClean="0"/>
              <a:t>Assumes the welding residual tension stress is equal to the steel’s  proportional limit (for Ni analysis only): 1200ue</a:t>
            </a:r>
            <a:endParaRPr lang="en-US" sz="1100" b="1" dirty="0"/>
          </a:p>
        </p:txBody>
      </p:sp>
      <p:cxnSp>
        <p:nvCxnSpPr>
          <p:cNvPr id="11" name="Straight Arrow Connector 10"/>
          <p:cNvCxnSpPr/>
          <p:nvPr/>
        </p:nvCxnSpPr>
        <p:spPr>
          <a:xfrm flipH="1" flipV="1">
            <a:off x="5740699" y="3863220"/>
            <a:ext cx="317091" cy="177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37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0"/>
            <a:ext cx="82296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Steel Crack Propagation Material Characterization</a:t>
            </a:r>
            <a:endParaRPr lang="en-US" sz="2400" dirty="0"/>
          </a:p>
        </p:txBody>
      </p:sp>
      <p:grpSp>
        <p:nvGrpSpPr>
          <p:cNvPr id="9" name="Group 8"/>
          <p:cNvGrpSpPr/>
          <p:nvPr/>
        </p:nvGrpSpPr>
        <p:grpSpPr>
          <a:xfrm>
            <a:off x="94929" y="511505"/>
            <a:ext cx="9011348" cy="3429000"/>
            <a:chOff x="129012" y="1828800"/>
            <a:chExt cx="9263336" cy="3581400"/>
          </a:xfrm>
        </p:grpSpPr>
        <p:pic>
          <p:nvPicPr>
            <p:cNvPr id="3" name="Snagit_PPTB87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012" y="1828800"/>
              <a:ext cx="4669702" cy="3581400"/>
            </a:xfrm>
            <a:prstGeom prst="rect">
              <a:avLst/>
            </a:prstGeom>
          </p:spPr>
        </p:pic>
        <p:pic>
          <p:nvPicPr>
            <p:cNvPr id="6" name="Snagit_PPTF4A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0607" y="1828800"/>
              <a:ext cx="4611741" cy="3581400"/>
            </a:xfrm>
            <a:prstGeom prst="rect">
              <a:avLst/>
            </a:prstGeom>
          </p:spPr>
        </p:pic>
      </p:grpSp>
      <p:pic>
        <p:nvPicPr>
          <p:cNvPr id="10" name="Snagit_PPTBAE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48961" y="3969399"/>
            <a:ext cx="3828342" cy="2888601"/>
          </a:xfrm>
          <a:prstGeom prst="rect">
            <a:avLst/>
          </a:prstGeom>
        </p:spPr>
      </p:pic>
      <p:grpSp>
        <p:nvGrpSpPr>
          <p:cNvPr id="13" name="Group 12"/>
          <p:cNvGrpSpPr/>
          <p:nvPr/>
        </p:nvGrpSpPr>
        <p:grpSpPr>
          <a:xfrm>
            <a:off x="762000" y="3979961"/>
            <a:ext cx="3352800" cy="2878039"/>
            <a:chOff x="762000" y="3979961"/>
            <a:chExt cx="3352800" cy="2878039"/>
          </a:xfrm>
        </p:grpSpPr>
        <p:pic>
          <p:nvPicPr>
            <p:cNvPr id="11" name="Snagit_PPT73CA"/>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0" y="3979961"/>
              <a:ext cx="3352800" cy="2404888"/>
            </a:xfrm>
            <a:prstGeom prst="rect">
              <a:avLst/>
            </a:prstGeom>
            <a:ln>
              <a:noFill/>
            </a:ln>
          </p:spPr>
        </p:pic>
        <p:pic>
          <p:nvPicPr>
            <p:cNvPr id="12" name="Snagit_PPT985B"/>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8339" y="6362657"/>
              <a:ext cx="2895851" cy="495343"/>
            </a:xfrm>
            <a:prstGeom prst="rect">
              <a:avLst/>
            </a:prstGeom>
            <a:ln>
              <a:noFill/>
            </a:ln>
          </p:spPr>
        </p:pic>
      </p:grpSp>
    </p:spTree>
    <p:extLst>
      <p:ext uri="{BB962C8B-B14F-4D97-AF65-F5344CB8AC3E}">
        <p14:creationId xmlns:p14="http://schemas.microsoft.com/office/powerpoint/2010/main" val="1937044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50" y="25651"/>
            <a:ext cx="3733800" cy="487362"/>
          </a:xfrm>
        </p:spPr>
        <p:txBody>
          <a:bodyPr>
            <a:normAutofit fontScale="90000"/>
          </a:bodyPr>
          <a:lstStyle/>
          <a:p>
            <a:r>
              <a:rPr lang="en-US" sz="2800" b="1" dirty="0" smtClean="0"/>
              <a:t>Effort Definition</a:t>
            </a:r>
            <a:endParaRPr lang="en-US" sz="2800" b="1" dirty="0"/>
          </a:p>
        </p:txBody>
      </p:sp>
      <p:sp>
        <p:nvSpPr>
          <p:cNvPr id="3" name="Content Placeholder 2"/>
          <p:cNvSpPr>
            <a:spLocks noGrp="1"/>
          </p:cNvSpPr>
          <p:nvPr>
            <p:ph idx="1"/>
          </p:nvPr>
        </p:nvSpPr>
        <p:spPr>
          <a:xfrm>
            <a:off x="671853" y="457200"/>
            <a:ext cx="8229600" cy="3581400"/>
          </a:xfrm>
        </p:spPr>
        <p:txBody>
          <a:bodyPr>
            <a:normAutofit/>
          </a:bodyPr>
          <a:lstStyle/>
          <a:p>
            <a:pPr marL="514350" indent="-514350">
              <a:buFont typeface="+mj-lt"/>
              <a:buAutoNum type="arabicParenR"/>
            </a:pPr>
            <a:r>
              <a:rPr lang="en-US" sz="2000" b="1" dirty="0" smtClean="0"/>
              <a:t>Steel procurement, prototype test specimen design/fabrication, prototype test and prototype test result.</a:t>
            </a:r>
          </a:p>
          <a:p>
            <a:pPr marL="514350" indent="-514350">
              <a:buFont typeface="+mj-lt"/>
              <a:buAutoNum type="arabicParenR"/>
            </a:pPr>
            <a:r>
              <a:rPr lang="en-US" sz="2000" b="1" dirty="0" smtClean="0"/>
              <a:t>Steel pedigree (material characterization) definition/documentation.</a:t>
            </a:r>
          </a:p>
          <a:p>
            <a:pPr marL="514350" indent="-514350">
              <a:buFont typeface="+mj-lt"/>
              <a:buAutoNum type="arabicParenR"/>
            </a:pPr>
            <a:r>
              <a:rPr lang="en-US" sz="2000" b="1" dirty="0" smtClean="0"/>
              <a:t>Accurate loading definition</a:t>
            </a:r>
          </a:p>
          <a:p>
            <a:pPr marL="514350" indent="-514350">
              <a:buFont typeface="+mj-lt"/>
              <a:buAutoNum type="arabicParenR"/>
            </a:pPr>
            <a:r>
              <a:rPr lang="en-US" sz="2000" b="1" dirty="0" smtClean="0"/>
              <a:t>Test component geometry for stress/strain (FEM and other) analysis.</a:t>
            </a:r>
          </a:p>
          <a:p>
            <a:pPr marL="514350" indent="-514350">
              <a:buFont typeface="+mj-lt"/>
              <a:buAutoNum type="arabicParenR"/>
            </a:pPr>
            <a:r>
              <a:rPr lang="en-US" sz="2000" b="1" dirty="0" smtClean="0"/>
              <a:t>Total fatigue life predictions (crack initiation + crack propagation and other).</a:t>
            </a:r>
          </a:p>
          <a:p>
            <a:pPr marL="514350" indent="-514350">
              <a:buFont typeface="+mj-lt"/>
              <a:buAutoNum type="arabicParenR"/>
            </a:pPr>
            <a:r>
              <a:rPr lang="en-US" sz="2000" b="1" dirty="0" smtClean="0"/>
              <a:t>The next (crucial) step for discerning the transition from crack initiation to crack propagation.</a:t>
            </a:r>
          </a:p>
          <a:p>
            <a:pPr marL="514350" indent="-514350">
              <a:buFont typeface="+mj-lt"/>
              <a:buAutoNum type="arabicParenR"/>
            </a:pPr>
            <a:r>
              <a:rPr lang="en-US" sz="2000" b="1" dirty="0" smtClean="0"/>
              <a:t>Test Matrix and Future Work (committed to and not committed to).  </a:t>
            </a:r>
            <a:endParaRPr lang="en-US" sz="2000" b="1" dirty="0"/>
          </a:p>
        </p:txBody>
      </p:sp>
      <p:sp>
        <p:nvSpPr>
          <p:cNvPr id="4" name="Right Arrow 3"/>
          <p:cNvSpPr/>
          <p:nvPr/>
        </p:nvSpPr>
        <p:spPr>
          <a:xfrm>
            <a:off x="221069" y="1567759"/>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nagit_PPT6A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456" y="4191001"/>
            <a:ext cx="3160394" cy="2514600"/>
          </a:xfrm>
          <a:prstGeom prst="rect">
            <a:avLst/>
          </a:prstGeom>
        </p:spPr>
      </p:pic>
    </p:spTree>
    <p:extLst>
      <p:ext uri="{BB962C8B-B14F-4D97-AF65-F5344CB8AC3E}">
        <p14:creationId xmlns:p14="http://schemas.microsoft.com/office/powerpoint/2010/main" val="3714839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133600" y="304800"/>
            <a:ext cx="4876800" cy="533400"/>
          </a:xfrm>
          <a:prstGeom prst="rect">
            <a:avLst/>
          </a:prstGeom>
          <a:noFill/>
        </p:spPr>
        <p:txBody>
          <a:bodyPr wrap="none" lIns="0" tIns="0" rIns="0" bIns="0" rtlCol="0">
            <a:noAutofit/>
          </a:bodyPr>
          <a:lstStyle/>
          <a:p>
            <a:pPr algn="ctr"/>
            <a:r>
              <a:rPr lang="en-US" b="1" dirty="0" smtClean="0">
                <a:latin typeface="Verdana"/>
                <a:cs typeface="Verdana"/>
              </a:rPr>
              <a:t>Accurate Loading Definition</a:t>
            </a:r>
          </a:p>
        </p:txBody>
      </p:sp>
      <p:grpSp>
        <p:nvGrpSpPr>
          <p:cNvPr id="17" name="Group 16"/>
          <p:cNvGrpSpPr/>
          <p:nvPr/>
        </p:nvGrpSpPr>
        <p:grpSpPr>
          <a:xfrm>
            <a:off x="3886200" y="1143000"/>
            <a:ext cx="5118929" cy="5181600"/>
            <a:chOff x="3688113" y="1066800"/>
            <a:chExt cx="1739194" cy="1904246"/>
          </a:xfrm>
        </p:grpSpPr>
        <p:pic>
          <p:nvPicPr>
            <p:cNvPr id="32" name="Snagit_PPTAF8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40951" y="1564214"/>
              <a:ext cx="1638156" cy="1323401"/>
            </a:xfrm>
            <a:prstGeom prst="rect">
              <a:avLst/>
            </a:prstGeom>
          </p:spPr>
        </p:pic>
        <p:sp>
          <p:nvSpPr>
            <p:cNvPr id="33" name="Rectangle 32"/>
            <p:cNvSpPr/>
            <p:nvPr/>
          </p:nvSpPr>
          <p:spPr>
            <a:xfrm>
              <a:off x="3688113" y="1066800"/>
              <a:ext cx="1739194" cy="190424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743628" y="1082933"/>
              <a:ext cx="1537536" cy="407005"/>
            </a:xfrm>
            <a:prstGeom prst="rect">
              <a:avLst/>
            </a:prstGeom>
            <a:noFill/>
          </p:spPr>
          <p:txBody>
            <a:bodyPr wrap="square" rtlCol="0">
              <a:spAutoFit/>
            </a:bodyPr>
            <a:lstStyle/>
            <a:p>
              <a:pPr algn="ctr"/>
              <a:r>
                <a:rPr lang="en-US" sz="2400" b="1" dirty="0" smtClean="0">
                  <a:solidFill>
                    <a:srgbClr val="00B050"/>
                  </a:solidFill>
                </a:rPr>
                <a:t>24 KN to 2.4 KN </a:t>
              </a:r>
            </a:p>
            <a:p>
              <a:pPr algn="ctr"/>
              <a:r>
                <a:rPr lang="en-US" sz="2400" b="1" dirty="0" smtClean="0">
                  <a:solidFill>
                    <a:srgbClr val="00B050"/>
                  </a:solidFill>
                </a:rPr>
                <a:t>R=0.1</a:t>
              </a:r>
              <a:endParaRPr lang="en-US" sz="2400" b="1" dirty="0">
                <a:solidFill>
                  <a:srgbClr val="00B050"/>
                </a:solidFill>
              </a:endParaRPr>
            </a:p>
          </p:txBody>
        </p:sp>
      </p:grpSp>
      <p:pic>
        <p:nvPicPr>
          <p:cNvPr id="2" name="Snagit_PPT6A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1" y="2243347"/>
            <a:ext cx="3776050" cy="3004453"/>
          </a:xfrm>
          <a:prstGeom prst="rect">
            <a:avLst/>
          </a:prstGeom>
        </p:spPr>
      </p:pic>
    </p:spTree>
    <p:extLst>
      <p:ext uri="{BB962C8B-B14F-4D97-AF65-F5344CB8AC3E}">
        <p14:creationId xmlns:p14="http://schemas.microsoft.com/office/powerpoint/2010/main" val="40018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50" y="25651"/>
            <a:ext cx="3733800" cy="487362"/>
          </a:xfrm>
        </p:spPr>
        <p:txBody>
          <a:bodyPr>
            <a:normAutofit fontScale="90000"/>
          </a:bodyPr>
          <a:lstStyle/>
          <a:p>
            <a:r>
              <a:rPr lang="en-US" sz="2800" b="1" dirty="0" smtClean="0"/>
              <a:t>Effort Definition</a:t>
            </a:r>
            <a:endParaRPr lang="en-US" sz="2800" b="1" dirty="0"/>
          </a:p>
        </p:txBody>
      </p:sp>
      <p:sp>
        <p:nvSpPr>
          <p:cNvPr id="3" name="Content Placeholder 2"/>
          <p:cNvSpPr>
            <a:spLocks noGrp="1"/>
          </p:cNvSpPr>
          <p:nvPr>
            <p:ph idx="1"/>
          </p:nvPr>
        </p:nvSpPr>
        <p:spPr>
          <a:xfrm>
            <a:off x="671853" y="457200"/>
            <a:ext cx="8229600" cy="3581400"/>
          </a:xfrm>
        </p:spPr>
        <p:txBody>
          <a:bodyPr>
            <a:normAutofit/>
          </a:bodyPr>
          <a:lstStyle/>
          <a:p>
            <a:pPr marL="514350" indent="-514350">
              <a:buFont typeface="+mj-lt"/>
              <a:buAutoNum type="arabicParenR"/>
            </a:pPr>
            <a:r>
              <a:rPr lang="en-US" sz="2000" b="1" dirty="0" smtClean="0"/>
              <a:t>Steel procurement, prototype test specimen design/fabrication, prototype test and prototype test result.</a:t>
            </a:r>
          </a:p>
          <a:p>
            <a:pPr marL="514350" indent="-514350">
              <a:buFont typeface="+mj-lt"/>
              <a:buAutoNum type="arabicParenR"/>
            </a:pPr>
            <a:r>
              <a:rPr lang="en-US" sz="2000" b="1" dirty="0" smtClean="0"/>
              <a:t>Steel pedigree (material characterization) definition/documentation.</a:t>
            </a:r>
          </a:p>
          <a:p>
            <a:pPr marL="514350" indent="-514350">
              <a:buFont typeface="+mj-lt"/>
              <a:buAutoNum type="arabicParenR"/>
            </a:pPr>
            <a:r>
              <a:rPr lang="en-US" sz="2000" b="1" dirty="0" smtClean="0"/>
              <a:t>Accurate loading definition</a:t>
            </a:r>
          </a:p>
          <a:p>
            <a:pPr marL="514350" indent="-514350">
              <a:buFont typeface="+mj-lt"/>
              <a:buAutoNum type="arabicParenR"/>
            </a:pPr>
            <a:r>
              <a:rPr lang="en-US" sz="2000" b="1" dirty="0" smtClean="0"/>
              <a:t>Test component geometry for stress/strain (FEM and other) analysis.</a:t>
            </a:r>
          </a:p>
          <a:p>
            <a:pPr marL="514350" indent="-514350">
              <a:buFont typeface="+mj-lt"/>
              <a:buAutoNum type="arabicParenR"/>
            </a:pPr>
            <a:r>
              <a:rPr lang="en-US" sz="2000" b="1" dirty="0" smtClean="0"/>
              <a:t>Total fatigue life predictions (crack initiation + crack propagation and other).</a:t>
            </a:r>
          </a:p>
          <a:p>
            <a:pPr marL="514350" indent="-514350">
              <a:buFont typeface="+mj-lt"/>
              <a:buAutoNum type="arabicParenR"/>
            </a:pPr>
            <a:r>
              <a:rPr lang="en-US" sz="2000" b="1" dirty="0" smtClean="0"/>
              <a:t>The next (crucial) step for discerning the transition from crack initiation to crack propagation.</a:t>
            </a:r>
          </a:p>
          <a:p>
            <a:pPr marL="514350" indent="-514350">
              <a:buFont typeface="+mj-lt"/>
              <a:buAutoNum type="arabicParenR"/>
            </a:pPr>
            <a:r>
              <a:rPr lang="en-US" sz="2000" b="1" dirty="0" smtClean="0"/>
              <a:t>Test Matrix and Future Work (committed to and not committed to).  </a:t>
            </a:r>
            <a:endParaRPr lang="en-US" sz="2000" b="1" dirty="0"/>
          </a:p>
        </p:txBody>
      </p:sp>
      <p:sp>
        <p:nvSpPr>
          <p:cNvPr id="4" name="Right Arrow 3"/>
          <p:cNvSpPr/>
          <p:nvPr/>
        </p:nvSpPr>
        <p:spPr>
          <a:xfrm>
            <a:off x="221069" y="1881613"/>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nagit_PPT91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99" y="4114800"/>
            <a:ext cx="3091935" cy="2438400"/>
          </a:xfrm>
          <a:prstGeom prst="rect">
            <a:avLst/>
          </a:prstGeom>
        </p:spPr>
      </p:pic>
    </p:spTree>
    <p:extLst>
      <p:ext uri="{BB962C8B-B14F-4D97-AF65-F5344CB8AC3E}">
        <p14:creationId xmlns:p14="http://schemas.microsoft.com/office/powerpoint/2010/main" val="2270047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132784"/>
            <a:ext cx="86106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Component Stress/Strain Distribution Path Across Critical Section</a:t>
            </a:r>
            <a:endParaRPr lang="en-US" sz="2400" dirty="0"/>
          </a:p>
        </p:txBody>
      </p:sp>
      <p:pic>
        <p:nvPicPr>
          <p:cNvPr id="2" name="Snagit_PPTA54B"/>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581"/>
            <a:ext cx="9144000" cy="5274518"/>
          </a:xfrm>
          <a:prstGeom prst="rect">
            <a:avLst/>
          </a:prstGeom>
        </p:spPr>
      </p:pic>
    </p:spTree>
    <p:extLst>
      <p:ext uri="{BB962C8B-B14F-4D97-AF65-F5344CB8AC3E}">
        <p14:creationId xmlns:p14="http://schemas.microsoft.com/office/powerpoint/2010/main" val="3733894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51307"/>
            <a:ext cx="91440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Component Stress/Strain Distribution Path At Weld Toe Critical Section</a:t>
            </a:r>
            <a:endParaRPr lang="en-US" sz="2400" dirty="0"/>
          </a:p>
        </p:txBody>
      </p:sp>
      <p:grpSp>
        <p:nvGrpSpPr>
          <p:cNvPr id="5" name="Group 4"/>
          <p:cNvGrpSpPr/>
          <p:nvPr/>
        </p:nvGrpSpPr>
        <p:grpSpPr>
          <a:xfrm>
            <a:off x="325169" y="3335931"/>
            <a:ext cx="8510410" cy="3098861"/>
            <a:chOff x="325169" y="3335931"/>
            <a:chExt cx="8510410" cy="3098861"/>
          </a:xfrm>
        </p:grpSpPr>
        <p:pic>
          <p:nvPicPr>
            <p:cNvPr id="3" name="Snagit_PPT892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6372" y="3335931"/>
              <a:ext cx="4259207" cy="3098861"/>
            </a:xfrm>
            <a:prstGeom prst="rect">
              <a:avLst/>
            </a:prstGeom>
          </p:spPr>
        </p:pic>
        <p:pic>
          <p:nvPicPr>
            <p:cNvPr id="4" name="Snagit_PPT870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5169" y="3335932"/>
              <a:ext cx="4224043" cy="3072746"/>
            </a:xfrm>
            <a:prstGeom prst="rect">
              <a:avLst/>
            </a:prstGeom>
          </p:spPr>
        </p:pic>
      </p:grpSp>
      <p:pic>
        <p:nvPicPr>
          <p:cNvPr id="7" name="Snagit_PPTA54B"/>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0" y="457201"/>
            <a:ext cx="4874303" cy="2811636"/>
          </a:xfrm>
          <a:prstGeom prst="rect">
            <a:avLst/>
          </a:prstGeom>
        </p:spPr>
      </p:pic>
      <p:sp>
        <p:nvSpPr>
          <p:cNvPr id="6" name="TextBox 5"/>
          <p:cNvSpPr txBox="1"/>
          <p:nvPr/>
        </p:nvSpPr>
        <p:spPr>
          <a:xfrm>
            <a:off x="2018090" y="3364601"/>
            <a:ext cx="1334710" cy="369332"/>
          </a:xfrm>
          <a:prstGeom prst="rect">
            <a:avLst/>
          </a:prstGeom>
          <a:noFill/>
        </p:spPr>
        <p:txBody>
          <a:bodyPr wrap="square" rtlCol="0">
            <a:spAutoFit/>
          </a:bodyPr>
          <a:lstStyle/>
          <a:p>
            <a:r>
              <a:rPr lang="en-US" b="1" dirty="0" smtClean="0"/>
              <a:t>FEM Stress</a:t>
            </a:r>
            <a:endParaRPr lang="en-US" b="1" dirty="0"/>
          </a:p>
        </p:txBody>
      </p:sp>
      <p:sp>
        <p:nvSpPr>
          <p:cNvPr id="9" name="TextBox 8"/>
          <p:cNvSpPr txBox="1"/>
          <p:nvPr/>
        </p:nvSpPr>
        <p:spPr>
          <a:xfrm>
            <a:off x="6248400" y="3386964"/>
            <a:ext cx="1219200" cy="369332"/>
          </a:xfrm>
          <a:prstGeom prst="rect">
            <a:avLst/>
          </a:prstGeom>
          <a:noFill/>
        </p:spPr>
        <p:txBody>
          <a:bodyPr wrap="square" rtlCol="0">
            <a:spAutoFit/>
          </a:bodyPr>
          <a:lstStyle/>
          <a:p>
            <a:r>
              <a:rPr lang="en-US" b="1" dirty="0" smtClean="0"/>
              <a:t>FEM Strain</a:t>
            </a:r>
            <a:endParaRPr lang="en-US" b="1" dirty="0"/>
          </a:p>
        </p:txBody>
      </p:sp>
    </p:spTree>
    <p:extLst>
      <p:ext uri="{BB962C8B-B14F-4D97-AF65-F5344CB8AC3E}">
        <p14:creationId xmlns:p14="http://schemas.microsoft.com/office/powerpoint/2010/main" val="4141303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132784"/>
            <a:ext cx="8610600" cy="629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Component </a:t>
            </a:r>
            <a:r>
              <a:rPr lang="en-US" sz="2400" b="1" dirty="0"/>
              <a:t>BS 5400 or BS7608 </a:t>
            </a:r>
            <a:r>
              <a:rPr lang="en-US" sz="2400" b="1" dirty="0" smtClean="0"/>
              <a:t>Stress Analysis</a:t>
            </a:r>
          </a:p>
          <a:p>
            <a:r>
              <a:rPr lang="en-US" sz="2400" b="1" dirty="0" smtClean="0"/>
              <a:t>(by an expert with decades of experience)</a:t>
            </a:r>
            <a:endParaRPr lang="en-US" sz="2400" b="1" dirty="0"/>
          </a:p>
        </p:txBody>
      </p:sp>
      <p:sp>
        <p:nvSpPr>
          <p:cNvPr id="3" name="TextBox 2"/>
          <p:cNvSpPr txBox="1"/>
          <p:nvPr/>
        </p:nvSpPr>
        <p:spPr>
          <a:xfrm>
            <a:off x="419100" y="932507"/>
            <a:ext cx="8382000" cy="4801314"/>
          </a:xfrm>
          <a:prstGeom prst="rect">
            <a:avLst/>
          </a:prstGeom>
          <a:noFill/>
        </p:spPr>
        <p:txBody>
          <a:bodyPr wrap="square" rtlCol="0">
            <a:spAutoFit/>
          </a:bodyPr>
          <a:lstStyle/>
          <a:p>
            <a:r>
              <a:rPr lang="en-US" b="1" dirty="0">
                <a:solidFill>
                  <a:srgbClr val="00B050"/>
                </a:solidFill>
              </a:rPr>
              <a:t>Analysis is simple with BS 5400 or BS7608 methods.  Input is simply nominal stress range and weld class with a modifier for plate thickness.  This is a fillet weld with the stress perpendicular to the toe so I would call it class F.  Equation for class F is S=11995(N)^(-0.333)  Stress range is = delta m*C/I </a:t>
            </a:r>
            <a:r>
              <a:rPr lang="en-US" b="1" dirty="0" smtClean="0">
                <a:solidFill>
                  <a:srgbClr val="00B050"/>
                </a:solidFill>
              </a:rPr>
              <a:t>= .9*24000*225*12.7</a:t>
            </a:r>
            <a:r>
              <a:rPr lang="en-US" b="1" dirty="0">
                <a:solidFill>
                  <a:srgbClr val="00B050"/>
                </a:solidFill>
              </a:rPr>
              <a:t>/(101.6*25.4^3/12)=445 </a:t>
            </a:r>
            <a:r>
              <a:rPr lang="en-US" b="1" dirty="0" err="1">
                <a:solidFill>
                  <a:srgbClr val="00B050"/>
                </a:solidFill>
              </a:rPr>
              <a:t>MPa</a:t>
            </a:r>
            <a:r>
              <a:rPr lang="en-US" b="1" dirty="0">
                <a:solidFill>
                  <a:srgbClr val="00B050"/>
                </a:solidFill>
              </a:rPr>
              <a:t>.   (This is a bit higher than  the 400 I get by extrapolating the linear section of Eric’s plot from FEA.)   Since the plate is 1 inch and curves are based on 0.5 strength is modified by (0.5/1)^.25  = 0.84  (This was also proposed by Fred Lawrence.) The intercept of the SN curve would be 11995*0.84 = 10086.   Since this is a design curve, I would increase strength by about 10% for this lab test.  So 10086*1.1=  11095</a:t>
            </a:r>
            <a:r>
              <a:rPr lang="en-US" b="1" dirty="0">
                <a:solidFill>
                  <a:srgbClr val="00B050"/>
                </a:solidFill>
                <a:effectLst>
                  <a:outerShdw blurRad="38100" dist="38100" dir="2700000" algn="tl">
                    <a:srgbClr val="000000">
                      <a:alpha val="43137"/>
                    </a:srgbClr>
                  </a:outerShdw>
                </a:effectLst>
              </a:rPr>
              <a:t> </a:t>
            </a:r>
            <a:r>
              <a:rPr lang="en-US" strike="sngStrike" dirty="0">
                <a:effectLst>
                  <a:outerShdw blurRad="50800" dist="50800" dir="5400000" sx="95000" sy="95000" algn="ctr" rotWithShape="0">
                    <a:schemeClr val="tx1"/>
                  </a:outerShdw>
                </a:effectLst>
              </a:rPr>
              <a:t>and N = 15,500 cycles.   </a:t>
            </a:r>
          </a:p>
          <a:p>
            <a:r>
              <a:rPr lang="en-US" strike="sngStrike" dirty="0">
                <a:effectLst>
                  <a:outerShdw blurRad="50800" dist="50800" dir="5400000" sx="95000" sy="95000" algn="ctr" rotWithShape="0">
                    <a:schemeClr val="tx1"/>
                  </a:outerShdw>
                </a:effectLst>
              </a:rPr>
              <a:t> </a:t>
            </a:r>
          </a:p>
          <a:p>
            <a:r>
              <a:rPr lang="en-US" strike="sngStrike" dirty="0">
                <a:effectLst>
                  <a:outerShdw blurRad="50800" dist="50800" dir="5400000" sx="95000" sy="95000" algn="ctr" rotWithShape="0">
                    <a:schemeClr val="tx1"/>
                  </a:outerShdw>
                </a:effectLst>
              </a:rPr>
              <a:t>Use some judgment in applying this number.  Since the R ratio is high, life might be expected to be a bit less but since the calculated elastic stress is above the material strength, there will be yielding so that the actual stress range will likely not be as high as predicted.  Also, curves were developed with axial specimens tested to failure and this is bending this piece should last a bit longer.  I would expect life to be between 15,000 and 60,000 cycles to get to the point where it will not carry the load.</a:t>
            </a:r>
          </a:p>
        </p:txBody>
      </p:sp>
    </p:spTree>
    <p:extLst>
      <p:ext uri="{BB962C8B-B14F-4D97-AF65-F5344CB8AC3E}">
        <p14:creationId xmlns:p14="http://schemas.microsoft.com/office/powerpoint/2010/main" val="4215800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50" y="25651"/>
            <a:ext cx="3733800" cy="487362"/>
          </a:xfrm>
        </p:spPr>
        <p:txBody>
          <a:bodyPr>
            <a:normAutofit fontScale="90000"/>
          </a:bodyPr>
          <a:lstStyle/>
          <a:p>
            <a:r>
              <a:rPr lang="en-US" sz="2800" b="1" dirty="0" smtClean="0"/>
              <a:t>Effort Definition</a:t>
            </a:r>
            <a:endParaRPr lang="en-US" sz="2800" b="1" dirty="0"/>
          </a:p>
        </p:txBody>
      </p:sp>
      <p:sp>
        <p:nvSpPr>
          <p:cNvPr id="3" name="Content Placeholder 2"/>
          <p:cNvSpPr>
            <a:spLocks noGrp="1"/>
          </p:cNvSpPr>
          <p:nvPr>
            <p:ph idx="1"/>
          </p:nvPr>
        </p:nvSpPr>
        <p:spPr>
          <a:xfrm>
            <a:off x="671853" y="457200"/>
            <a:ext cx="8229600" cy="3581400"/>
          </a:xfrm>
        </p:spPr>
        <p:txBody>
          <a:bodyPr>
            <a:normAutofit/>
          </a:bodyPr>
          <a:lstStyle/>
          <a:p>
            <a:pPr marL="514350" indent="-514350">
              <a:buFont typeface="+mj-lt"/>
              <a:buAutoNum type="arabicParenR"/>
            </a:pPr>
            <a:r>
              <a:rPr lang="en-US" sz="2000" b="1" dirty="0" smtClean="0"/>
              <a:t>Steel procurement, prototype test specimen design/fabrication, prototype test and prototype test result.</a:t>
            </a:r>
          </a:p>
          <a:p>
            <a:pPr marL="514350" indent="-514350">
              <a:buFont typeface="+mj-lt"/>
              <a:buAutoNum type="arabicParenR"/>
            </a:pPr>
            <a:r>
              <a:rPr lang="en-US" sz="2000" b="1" dirty="0" smtClean="0"/>
              <a:t>Steel pedigree (material characterization) definition/documentation.</a:t>
            </a:r>
          </a:p>
          <a:p>
            <a:pPr marL="514350" indent="-514350">
              <a:buFont typeface="+mj-lt"/>
              <a:buAutoNum type="arabicParenR"/>
            </a:pPr>
            <a:r>
              <a:rPr lang="en-US" sz="2000" b="1" dirty="0" smtClean="0"/>
              <a:t>Accurate loading definition</a:t>
            </a:r>
          </a:p>
          <a:p>
            <a:pPr marL="514350" indent="-514350">
              <a:buFont typeface="+mj-lt"/>
              <a:buAutoNum type="arabicParenR"/>
            </a:pPr>
            <a:r>
              <a:rPr lang="en-US" sz="2000" b="1" dirty="0" smtClean="0"/>
              <a:t>Test component geometry for stress/strain (FEM and other) analysis.</a:t>
            </a:r>
          </a:p>
          <a:p>
            <a:pPr marL="514350" indent="-514350">
              <a:buFont typeface="+mj-lt"/>
              <a:buAutoNum type="arabicParenR"/>
            </a:pPr>
            <a:r>
              <a:rPr lang="en-US" sz="2000" b="1" dirty="0" smtClean="0"/>
              <a:t>Total fatigue life predictions (crack initiation + crack propagation and other).</a:t>
            </a:r>
          </a:p>
          <a:p>
            <a:pPr marL="514350" indent="-514350">
              <a:buFont typeface="+mj-lt"/>
              <a:buAutoNum type="arabicParenR"/>
            </a:pPr>
            <a:r>
              <a:rPr lang="en-US" sz="2000" b="1" dirty="0" smtClean="0"/>
              <a:t>The next (crucial) step for discerning the transition from crack initiation to crack propagation.</a:t>
            </a:r>
          </a:p>
          <a:p>
            <a:pPr marL="514350" indent="-514350">
              <a:buFont typeface="+mj-lt"/>
              <a:buAutoNum type="arabicParenR"/>
            </a:pPr>
            <a:r>
              <a:rPr lang="en-US" sz="2000" b="1" dirty="0" smtClean="0"/>
              <a:t>Test Matrix and Future Work (committed to and not committed to).  </a:t>
            </a:r>
            <a:endParaRPr lang="en-US" sz="2000" b="1" dirty="0"/>
          </a:p>
        </p:txBody>
      </p:sp>
      <p:sp>
        <p:nvSpPr>
          <p:cNvPr id="4" name="Right Arrow 3"/>
          <p:cNvSpPr/>
          <p:nvPr/>
        </p:nvSpPr>
        <p:spPr>
          <a:xfrm>
            <a:off x="221069" y="228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nagit_PPT7F3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038600"/>
            <a:ext cx="3347820" cy="2621573"/>
          </a:xfrm>
          <a:prstGeom prst="rect">
            <a:avLst/>
          </a:prstGeom>
        </p:spPr>
      </p:pic>
    </p:spTree>
    <p:extLst>
      <p:ext uri="{BB962C8B-B14F-4D97-AF65-F5344CB8AC3E}">
        <p14:creationId xmlns:p14="http://schemas.microsoft.com/office/powerpoint/2010/main" val="269892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11040"/>
            <a:ext cx="3733800" cy="487362"/>
          </a:xfrm>
        </p:spPr>
        <p:txBody>
          <a:bodyPr>
            <a:normAutofit fontScale="90000"/>
          </a:bodyPr>
          <a:lstStyle/>
          <a:p>
            <a:r>
              <a:rPr lang="en-US" sz="2800" b="1" dirty="0" smtClean="0"/>
              <a:t>Effort Definition</a:t>
            </a:r>
            <a:endParaRPr lang="en-US" sz="2800" b="1" dirty="0"/>
          </a:p>
        </p:txBody>
      </p:sp>
      <p:sp>
        <p:nvSpPr>
          <p:cNvPr id="3" name="Content Placeholder 2"/>
          <p:cNvSpPr>
            <a:spLocks noGrp="1"/>
          </p:cNvSpPr>
          <p:nvPr>
            <p:ph idx="1"/>
          </p:nvPr>
        </p:nvSpPr>
        <p:spPr>
          <a:xfrm>
            <a:off x="609600" y="1752600"/>
            <a:ext cx="8229600" cy="3581400"/>
          </a:xfrm>
        </p:spPr>
        <p:txBody>
          <a:bodyPr>
            <a:normAutofit/>
          </a:bodyPr>
          <a:lstStyle/>
          <a:p>
            <a:pPr marL="514350" indent="-514350">
              <a:buFont typeface="+mj-lt"/>
              <a:buAutoNum type="arabicParenR"/>
            </a:pPr>
            <a:r>
              <a:rPr lang="en-US" sz="2000" b="1" dirty="0" smtClean="0"/>
              <a:t>Steel procurement, prototype test specimen design/fabrication, prototype test and prototype test result.</a:t>
            </a:r>
          </a:p>
          <a:p>
            <a:pPr marL="514350" indent="-514350">
              <a:buFont typeface="+mj-lt"/>
              <a:buAutoNum type="arabicParenR"/>
            </a:pPr>
            <a:r>
              <a:rPr lang="en-US" sz="2000" b="1" dirty="0" smtClean="0"/>
              <a:t>Steel pedigree (material characterization) definition/documentation.</a:t>
            </a:r>
          </a:p>
          <a:p>
            <a:pPr marL="514350" indent="-514350">
              <a:buFont typeface="+mj-lt"/>
              <a:buAutoNum type="arabicParenR"/>
            </a:pPr>
            <a:r>
              <a:rPr lang="en-US" sz="2000" b="1" dirty="0" smtClean="0"/>
              <a:t>Accurate loading definition</a:t>
            </a:r>
          </a:p>
          <a:p>
            <a:pPr marL="514350" indent="-514350">
              <a:buFont typeface="+mj-lt"/>
              <a:buAutoNum type="arabicParenR"/>
            </a:pPr>
            <a:r>
              <a:rPr lang="en-US" sz="2000" b="1" dirty="0" smtClean="0"/>
              <a:t>Test component geometry for stress/strain (FEM and other) analysis.</a:t>
            </a:r>
          </a:p>
          <a:p>
            <a:pPr marL="514350" indent="-514350">
              <a:buFont typeface="+mj-lt"/>
              <a:buAutoNum type="arabicParenR"/>
            </a:pPr>
            <a:r>
              <a:rPr lang="en-US" sz="2000" b="1" dirty="0" smtClean="0"/>
              <a:t>Total fatigue life predictions (crack initiation + crack propagation and other).</a:t>
            </a:r>
          </a:p>
          <a:p>
            <a:pPr marL="514350" indent="-514350">
              <a:buFont typeface="+mj-lt"/>
              <a:buAutoNum type="arabicParenR"/>
            </a:pPr>
            <a:r>
              <a:rPr lang="en-US" sz="2000" b="1" dirty="0" smtClean="0"/>
              <a:t>The next (crucial) step for discerning the transition from crack initiation to crack propagation.</a:t>
            </a:r>
          </a:p>
          <a:p>
            <a:pPr marL="514350" indent="-514350">
              <a:buFont typeface="+mj-lt"/>
              <a:buAutoNum type="arabicParenR"/>
            </a:pPr>
            <a:r>
              <a:rPr lang="en-US" sz="2000" b="1" dirty="0" smtClean="0"/>
              <a:t>Test Matrix and Future Work (committed to and not committed to).  </a:t>
            </a:r>
            <a:endParaRPr lang="en-US" sz="2000" b="1" dirty="0"/>
          </a:p>
        </p:txBody>
      </p:sp>
      <p:sp>
        <p:nvSpPr>
          <p:cNvPr id="4" name="Right Arrow 3"/>
          <p:cNvSpPr/>
          <p:nvPr/>
        </p:nvSpPr>
        <p:spPr>
          <a:xfrm>
            <a:off x="152400" y="1827291"/>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377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nagit_PPT2AB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88113" y="3876785"/>
            <a:ext cx="1799089" cy="530918"/>
          </a:xfrm>
          <a:prstGeom prst="rect">
            <a:avLst/>
          </a:prstGeom>
        </p:spPr>
      </p:pic>
      <p:cxnSp>
        <p:nvCxnSpPr>
          <p:cNvPr id="27" name="Straight Arrow Connector 26"/>
          <p:cNvCxnSpPr>
            <a:stCxn id="19" idx="2"/>
            <a:endCxn id="21" idx="0"/>
          </p:cNvCxnSpPr>
          <p:nvPr/>
        </p:nvCxnSpPr>
        <p:spPr>
          <a:xfrm>
            <a:off x="4560029" y="3448860"/>
            <a:ext cx="6791" cy="3688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2"/>
            <a:endCxn id="22" idx="0"/>
          </p:cNvCxnSpPr>
          <p:nvPr/>
        </p:nvCxnSpPr>
        <p:spPr>
          <a:xfrm>
            <a:off x="4566820" y="4464068"/>
            <a:ext cx="6034" cy="3571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2159729" y="3079528"/>
            <a:ext cx="4900742" cy="3579446"/>
            <a:chOff x="2159729" y="3079528"/>
            <a:chExt cx="4900742" cy="3579446"/>
          </a:xfrm>
        </p:grpSpPr>
        <p:sp>
          <p:nvSpPr>
            <p:cNvPr id="18" name="TextBox 17"/>
            <p:cNvSpPr txBox="1"/>
            <p:nvPr/>
          </p:nvSpPr>
          <p:spPr>
            <a:xfrm>
              <a:off x="2159729" y="3079530"/>
              <a:ext cx="143691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Geometry</a:t>
              </a:r>
              <a:endParaRPr lang="en-US" dirty="0"/>
            </a:p>
          </p:txBody>
        </p:sp>
        <p:sp>
          <p:nvSpPr>
            <p:cNvPr id="19" name="TextBox 18"/>
            <p:cNvSpPr txBox="1"/>
            <p:nvPr/>
          </p:nvSpPr>
          <p:spPr>
            <a:xfrm>
              <a:off x="3841572" y="3079528"/>
              <a:ext cx="143691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Loading</a:t>
              </a:r>
              <a:endParaRPr lang="en-US" dirty="0"/>
            </a:p>
          </p:txBody>
        </p:sp>
        <p:sp>
          <p:nvSpPr>
            <p:cNvPr id="20" name="TextBox 19"/>
            <p:cNvSpPr txBox="1"/>
            <p:nvPr/>
          </p:nvSpPr>
          <p:spPr>
            <a:xfrm>
              <a:off x="5523415" y="3079529"/>
              <a:ext cx="15370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Mat’l. Prop.</a:t>
              </a:r>
              <a:endParaRPr lang="en-US" dirty="0"/>
            </a:p>
          </p:txBody>
        </p:sp>
        <p:sp>
          <p:nvSpPr>
            <p:cNvPr id="21" name="TextBox 20"/>
            <p:cNvSpPr txBox="1"/>
            <p:nvPr/>
          </p:nvSpPr>
          <p:spPr>
            <a:xfrm>
              <a:off x="3603434" y="3817737"/>
              <a:ext cx="1926772" cy="646331"/>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Stress/Strain Analysis</a:t>
              </a:r>
              <a:endParaRPr lang="en-US" dirty="0"/>
            </a:p>
          </p:txBody>
        </p:sp>
        <p:sp>
          <p:nvSpPr>
            <p:cNvPr id="22" name="TextBox 21"/>
            <p:cNvSpPr txBox="1"/>
            <p:nvPr/>
          </p:nvSpPr>
          <p:spPr>
            <a:xfrm>
              <a:off x="3631347" y="4821244"/>
              <a:ext cx="188301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Crack Initiation Analysis Program</a:t>
              </a:r>
              <a:endParaRPr lang="en-US" dirty="0"/>
            </a:p>
          </p:txBody>
        </p:sp>
        <p:sp>
          <p:nvSpPr>
            <p:cNvPr id="23" name="TextBox 22"/>
            <p:cNvSpPr txBox="1"/>
            <p:nvPr/>
          </p:nvSpPr>
          <p:spPr>
            <a:xfrm>
              <a:off x="3788893" y="5735644"/>
              <a:ext cx="1537536"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Crack Initiation Life</a:t>
              </a:r>
            </a:p>
            <a:p>
              <a:pPr algn="ctr"/>
              <a:r>
                <a:rPr lang="en-US" b="1" dirty="0" smtClean="0">
                  <a:solidFill>
                    <a:srgbClr val="FF0000"/>
                  </a:solidFill>
                  <a:cs typeface="Verdana"/>
                </a:rPr>
                <a:t>13,070Cycles</a:t>
              </a:r>
              <a:endParaRPr lang="en-US" b="1" dirty="0"/>
            </a:p>
          </p:txBody>
        </p:sp>
        <p:cxnSp>
          <p:nvCxnSpPr>
            <p:cNvPr id="24" name="Shape 23"/>
            <p:cNvCxnSpPr>
              <a:stCxn id="18" idx="2"/>
              <a:endCxn id="21" idx="1"/>
            </p:cNvCxnSpPr>
            <p:nvPr/>
          </p:nvCxnSpPr>
          <p:spPr>
            <a:xfrm rot="16200000" flipH="1">
              <a:off x="2894790" y="3432258"/>
              <a:ext cx="692041" cy="72524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20" idx="2"/>
              <a:endCxn id="21" idx="3"/>
            </p:cNvCxnSpPr>
            <p:nvPr/>
          </p:nvCxnSpPr>
          <p:spPr>
            <a:xfrm rot="5400000">
              <a:off x="5565054" y="3414014"/>
              <a:ext cx="692042" cy="76173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20" idx="2"/>
              <a:endCxn id="22" idx="3"/>
            </p:cNvCxnSpPr>
            <p:nvPr/>
          </p:nvCxnSpPr>
          <p:spPr>
            <a:xfrm rot="5400000">
              <a:off x="5055378" y="3907844"/>
              <a:ext cx="1695549" cy="77758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2"/>
              <a:endCxn id="23" idx="0"/>
            </p:cNvCxnSpPr>
            <p:nvPr/>
          </p:nvCxnSpPr>
          <p:spPr>
            <a:xfrm flipH="1">
              <a:off x="4557661" y="5467575"/>
              <a:ext cx="15193" cy="2680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itle 1"/>
          <p:cNvSpPr txBox="1">
            <a:spLocks/>
          </p:cNvSpPr>
          <p:nvPr/>
        </p:nvSpPr>
        <p:spPr>
          <a:xfrm>
            <a:off x="304800" y="132784"/>
            <a:ext cx="86106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Local </a:t>
            </a:r>
            <a:r>
              <a:rPr lang="en-US" sz="2400" b="1" dirty="0"/>
              <a:t>Strain Low Cycle </a:t>
            </a:r>
            <a:r>
              <a:rPr lang="en-US" sz="2400" b="1" u="sng" dirty="0">
                <a:solidFill>
                  <a:srgbClr val="FF0000"/>
                </a:solidFill>
              </a:rPr>
              <a:t>Crack </a:t>
            </a:r>
            <a:r>
              <a:rPr lang="en-US" sz="2400" b="1" u="sng" dirty="0" smtClean="0">
                <a:solidFill>
                  <a:srgbClr val="FF0000"/>
                </a:solidFill>
              </a:rPr>
              <a:t>Initiation</a:t>
            </a:r>
            <a:r>
              <a:rPr lang="en-US" sz="2400" b="1" u="sng" dirty="0" smtClean="0"/>
              <a:t> </a:t>
            </a:r>
            <a:r>
              <a:rPr lang="en-US" sz="2400" b="1" dirty="0" smtClean="0"/>
              <a:t>Fatigue Analysis</a:t>
            </a:r>
            <a:endParaRPr lang="en-US" sz="2400" dirty="0"/>
          </a:p>
        </p:txBody>
      </p:sp>
      <p:pic>
        <p:nvPicPr>
          <p:cNvPr id="30" name="Snagit_PPTA54B"/>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5555" y="1836436"/>
            <a:ext cx="1633987" cy="942530"/>
          </a:xfrm>
          <a:prstGeom prst="rect">
            <a:avLst/>
          </a:prstGeom>
        </p:spPr>
      </p:pic>
      <p:sp>
        <p:nvSpPr>
          <p:cNvPr id="127" name="TextBox 126"/>
          <p:cNvSpPr txBox="1"/>
          <p:nvPr/>
        </p:nvSpPr>
        <p:spPr>
          <a:xfrm>
            <a:off x="1983781" y="1066800"/>
            <a:ext cx="1537536" cy="646331"/>
          </a:xfrm>
          <a:prstGeom prst="rect">
            <a:avLst/>
          </a:prstGeom>
          <a:noFill/>
        </p:spPr>
        <p:txBody>
          <a:bodyPr wrap="square" rtlCol="0">
            <a:spAutoFit/>
          </a:bodyPr>
          <a:lstStyle/>
          <a:p>
            <a:pPr algn="ctr"/>
            <a:r>
              <a:rPr lang="en-US" sz="1200" b="1" dirty="0" smtClean="0">
                <a:solidFill>
                  <a:srgbClr val="00B050"/>
                </a:solidFill>
              </a:rPr>
              <a:t>Appropriately Meshed Mesh of CAD Geometry</a:t>
            </a:r>
            <a:endParaRPr lang="en-US" sz="1200" b="1" dirty="0">
              <a:solidFill>
                <a:srgbClr val="00B050"/>
              </a:solidFill>
            </a:endParaRPr>
          </a:p>
        </p:txBody>
      </p:sp>
      <p:grpSp>
        <p:nvGrpSpPr>
          <p:cNvPr id="133" name="Group 132"/>
          <p:cNvGrpSpPr/>
          <p:nvPr/>
        </p:nvGrpSpPr>
        <p:grpSpPr>
          <a:xfrm>
            <a:off x="1864994" y="986354"/>
            <a:ext cx="1739194" cy="2093173"/>
            <a:chOff x="1864994" y="986354"/>
            <a:chExt cx="1739194" cy="2093173"/>
          </a:xfrm>
        </p:grpSpPr>
        <p:sp>
          <p:nvSpPr>
            <p:cNvPr id="115" name="Rectangle 114"/>
            <p:cNvSpPr/>
            <p:nvPr/>
          </p:nvSpPr>
          <p:spPr>
            <a:xfrm>
              <a:off x="1864994" y="986354"/>
              <a:ext cx="1739194" cy="189307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wn Arrow 127"/>
            <p:cNvSpPr/>
            <p:nvPr/>
          </p:nvSpPr>
          <p:spPr>
            <a:xfrm>
              <a:off x="2771860" y="2904212"/>
              <a:ext cx="188849" cy="17531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3688113" y="980770"/>
            <a:ext cx="1739194" cy="2094799"/>
            <a:chOff x="3688113" y="980770"/>
            <a:chExt cx="1739194" cy="2094799"/>
          </a:xfrm>
        </p:grpSpPr>
        <p:grpSp>
          <p:nvGrpSpPr>
            <p:cNvPr id="129" name="Group 128"/>
            <p:cNvGrpSpPr/>
            <p:nvPr/>
          </p:nvGrpSpPr>
          <p:grpSpPr>
            <a:xfrm>
              <a:off x="3688113" y="980770"/>
              <a:ext cx="1739194" cy="1904246"/>
              <a:chOff x="3688113" y="1066800"/>
              <a:chExt cx="1739194" cy="1904246"/>
            </a:xfrm>
          </p:grpSpPr>
          <p:pic>
            <p:nvPicPr>
              <p:cNvPr id="7" name="Snagit_PPTAF8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40951" y="1564214"/>
                <a:ext cx="1638156" cy="1323401"/>
              </a:xfrm>
              <a:prstGeom prst="rect">
                <a:avLst/>
              </a:prstGeom>
            </p:spPr>
          </p:pic>
          <p:sp>
            <p:nvSpPr>
              <p:cNvPr id="114" name="Rectangle 113"/>
              <p:cNvSpPr/>
              <p:nvPr/>
            </p:nvSpPr>
            <p:spPr>
              <a:xfrm>
                <a:off x="3688113" y="1066800"/>
                <a:ext cx="1739194" cy="190424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3743628" y="1082933"/>
                <a:ext cx="1537536" cy="461665"/>
              </a:xfrm>
              <a:prstGeom prst="rect">
                <a:avLst/>
              </a:prstGeom>
              <a:noFill/>
            </p:spPr>
            <p:txBody>
              <a:bodyPr wrap="square" rtlCol="0">
                <a:spAutoFit/>
              </a:bodyPr>
              <a:lstStyle/>
              <a:p>
                <a:pPr algn="ctr"/>
                <a:r>
                  <a:rPr lang="en-US" sz="1200" b="1" dirty="0" smtClean="0">
                    <a:solidFill>
                      <a:srgbClr val="00B050"/>
                    </a:solidFill>
                  </a:rPr>
                  <a:t>24 KN to 2.4 KN R=0.1</a:t>
                </a:r>
                <a:endParaRPr lang="en-US" sz="1200" b="1" dirty="0">
                  <a:solidFill>
                    <a:srgbClr val="00B050"/>
                  </a:solidFill>
                </a:endParaRPr>
              </a:p>
            </p:txBody>
          </p:sp>
        </p:grpSp>
        <p:sp>
          <p:nvSpPr>
            <p:cNvPr id="130" name="Down Arrow 129"/>
            <p:cNvSpPr/>
            <p:nvPr/>
          </p:nvSpPr>
          <p:spPr>
            <a:xfrm>
              <a:off x="4463285" y="2900254"/>
              <a:ext cx="188849" cy="17531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5505307" y="997925"/>
            <a:ext cx="3611534" cy="2074928"/>
            <a:chOff x="5505307" y="997925"/>
            <a:chExt cx="3611534" cy="2074928"/>
          </a:xfrm>
        </p:grpSpPr>
        <p:grpSp>
          <p:nvGrpSpPr>
            <p:cNvPr id="131" name="Group 130"/>
            <p:cNvGrpSpPr/>
            <p:nvPr/>
          </p:nvGrpSpPr>
          <p:grpSpPr>
            <a:xfrm>
              <a:off x="5505307" y="997925"/>
              <a:ext cx="3611534" cy="1888867"/>
              <a:chOff x="5505307" y="1082933"/>
              <a:chExt cx="3611534" cy="1888867"/>
            </a:xfrm>
          </p:grpSpPr>
          <p:pic>
            <p:nvPicPr>
              <p:cNvPr id="2" name="Snagit_PPT5AA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23415" y="1295400"/>
                <a:ext cx="1822073" cy="1312040"/>
              </a:xfrm>
              <a:prstGeom prst="rect">
                <a:avLst/>
              </a:prstGeom>
            </p:spPr>
          </p:pic>
          <p:pic>
            <p:nvPicPr>
              <p:cNvPr id="4" name="Snagit_PPTC70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73380" y="1315927"/>
                <a:ext cx="1735136" cy="1291513"/>
              </a:xfrm>
              <a:prstGeom prst="rect">
                <a:avLst/>
              </a:prstGeom>
            </p:spPr>
          </p:pic>
          <p:pic>
            <p:nvPicPr>
              <p:cNvPr id="5" name="Snagit_PPTB3C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23415" y="2632954"/>
                <a:ext cx="3592670" cy="271259"/>
              </a:xfrm>
              <a:prstGeom prst="rect">
                <a:avLst/>
              </a:prstGeom>
            </p:spPr>
          </p:pic>
          <p:sp>
            <p:nvSpPr>
              <p:cNvPr id="113" name="Rectangle 112"/>
              <p:cNvSpPr/>
              <p:nvPr/>
            </p:nvSpPr>
            <p:spPr>
              <a:xfrm>
                <a:off x="5505307" y="1082933"/>
                <a:ext cx="3611534" cy="18888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5791200" y="1087286"/>
                <a:ext cx="2895600" cy="208114"/>
              </a:xfrm>
              <a:prstGeom prst="rect">
                <a:avLst/>
              </a:prstGeom>
              <a:noFill/>
            </p:spPr>
            <p:txBody>
              <a:bodyPr wrap="square" rtlCol="0">
                <a:spAutoFit/>
              </a:bodyPr>
              <a:lstStyle/>
              <a:p>
                <a:r>
                  <a:rPr lang="en-US" sz="1200" b="1" dirty="0">
                    <a:solidFill>
                      <a:srgbClr val="00B050"/>
                    </a:solidFill>
                  </a:rPr>
                  <a:t>Crack Initiation Material Characterization</a:t>
                </a:r>
              </a:p>
            </p:txBody>
          </p:sp>
        </p:grpSp>
        <p:sp>
          <p:nvSpPr>
            <p:cNvPr id="132" name="Down Arrow 131"/>
            <p:cNvSpPr/>
            <p:nvPr/>
          </p:nvSpPr>
          <p:spPr>
            <a:xfrm>
              <a:off x="6165106" y="2897538"/>
              <a:ext cx="188849" cy="17531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7088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nagit_PPT2AB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88113" y="3876785"/>
            <a:ext cx="1799089" cy="530918"/>
          </a:xfrm>
          <a:prstGeom prst="rect">
            <a:avLst/>
          </a:prstGeom>
        </p:spPr>
      </p:pic>
      <p:cxnSp>
        <p:nvCxnSpPr>
          <p:cNvPr id="27" name="Straight Arrow Connector 26"/>
          <p:cNvCxnSpPr>
            <a:stCxn id="19" idx="2"/>
            <a:endCxn id="21" idx="0"/>
          </p:cNvCxnSpPr>
          <p:nvPr/>
        </p:nvCxnSpPr>
        <p:spPr>
          <a:xfrm>
            <a:off x="4560029" y="3448860"/>
            <a:ext cx="6791" cy="3688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2"/>
            <a:endCxn id="22" idx="0"/>
          </p:cNvCxnSpPr>
          <p:nvPr/>
        </p:nvCxnSpPr>
        <p:spPr>
          <a:xfrm flipH="1">
            <a:off x="4566357" y="4464068"/>
            <a:ext cx="463" cy="3571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2159729" y="3079528"/>
            <a:ext cx="4900742" cy="3579446"/>
            <a:chOff x="2159729" y="3079528"/>
            <a:chExt cx="4900742" cy="3579446"/>
          </a:xfrm>
        </p:grpSpPr>
        <p:sp>
          <p:nvSpPr>
            <p:cNvPr id="18" name="TextBox 17"/>
            <p:cNvSpPr txBox="1"/>
            <p:nvPr/>
          </p:nvSpPr>
          <p:spPr>
            <a:xfrm>
              <a:off x="2159729" y="3079530"/>
              <a:ext cx="143691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Geometry</a:t>
              </a:r>
              <a:endParaRPr lang="en-US" dirty="0"/>
            </a:p>
          </p:txBody>
        </p:sp>
        <p:sp>
          <p:nvSpPr>
            <p:cNvPr id="19" name="TextBox 18"/>
            <p:cNvSpPr txBox="1"/>
            <p:nvPr/>
          </p:nvSpPr>
          <p:spPr>
            <a:xfrm>
              <a:off x="3841572" y="3079528"/>
              <a:ext cx="143691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Loading</a:t>
              </a:r>
              <a:endParaRPr lang="en-US" dirty="0"/>
            </a:p>
          </p:txBody>
        </p:sp>
        <p:sp>
          <p:nvSpPr>
            <p:cNvPr id="20" name="TextBox 19"/>
            <p:cNvSpPr txBox="1"/>
            <p:nvPr/>
          </p:nvSpPr>
          <p:spPr>
            <a:xfrm>
              <a:off x="5523415" y="3079529"/>
              <a:ext cx="15370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Mat’l. Prop.</a:t>
              </a:r>
              <a:endParaRPr lang="en-US" dirty="0"/>
            </a:p>
          </p:txBody>
        </p:sp>
        <p:sp>
          <p:nvSpPr>
            <p:cNvPr id="21" name="TextBox 20"/>
            <p:cNvSpPr txBox="1"/>
            <p:nvPr/>
          </p:nvSpPr>
          <p:spPr>
            <a:xfrm>
              <a:off x="3603434" y="3817737"/>
              <a:ext cx="1926772" cy="646331"/>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Stress  Distribution</a:t>
              </a:r>
              <a:endParaRPr lang="en-US" dirty="0"/>
            </a:p>
          </p:txBody>
        </p:sp>
        <p:sp>
          <p:nvSpPr>
            <p:cNvPr id="22" name="TextBox 21"/>
            <p:cNvSpPr txBox="1"/>
            <p:nvPr/>
          </p:nvSpPr>
          <p:spPr>
            <a:xfrm>
              <a:off x="3439554" y="4821244"/>
              <a:ext cx="2253606"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Crack Propagation Analysis Program</a:t>
              </a:r>
              <a:endParaRPr lang="en-US" dirty="0"/>
            </a:p>
          </p:txBody>
        </p:sp>
        <p:sp>
          <p:nvSpPr>
            <p:cNvPr id="23" name="TextBox 22"/>
            <p:cNvSpPr txBox="1"/>
            <p:nvPr/>
          </p:nvSpPr>
          <p:spPr>
            <a:xfrm>
              <a:off x="3645083" y="5735644"/>
              <a:ext cx="1848911"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Crack Propagation Life</a:t>
              </a:r>
            </a:p>
            <a:p>
              <a:pPr algn="ctr"/>
              <a:r>
                <a:rPr lang="en-US" b="1" dirty="0" smtClean="0">
                  <a:solidFill>
                    <a:srgbClr val="FF0000"/>
                  </a:solidFill>
                  <a:cs typeface="Verdana"/>
                </a:rPr>
                <a:t>45,190 Cycles</a:t>
              </a:r>
              <a:endParaRPr lang="en-US" dirty="0"/>
            </a:p>
          </p:txBody>
        </p:sp>
        <p:cxnSp>
          <p:nvCxnSpPr>
            <p:cNvPr id="24" name="Shape 23"/>
            <p:cNvCxnSpPr>
              <a:stCxn id="18" idx="2"/>
              <a:endCxn id="21" idx="1"/>
            </p:cNvCxnSpPr>
            <p:nvPr/>
          </p:nvCxnSpPr>
          <p:spPr>
            <a:xfrm rot="16200000" flipH="1">
              <a:off x="2894790" y="3432258"/>
              <a:ext cx="692041" cy="72524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20" idx="2"/>
              <a:endCxn id="21" idx="3"/>
            </p:cNvCxnSpPr>
            <p:nvPr/>
          </p:nvCxnSpPr>
          <p:spPr>
            <a:xfrm rot="5400000">
              <a:off x="5565054" y="3414014"/>
              <a:ext cx="692042" cy="76173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20" idx="2"/>
              <a:endCxn id="22" idx="3"/>
            </p:cNvCxnSpPr>
            <p:nvPr/>
          </p:nvCxnSpPr>
          <p:spPr>
            <a:xfrm rot="5400000">
              <a:off x="5144778" y="3997244"/>
              <a:ext cx="1695549" cy="59878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2"/>
              <a:endCxn id="23" idx="0"/>
            </p:cNvCxnSpPr>
            <p:nvPr/>
          </p:nvCxnSpPr>
          <p:spPr>
            <a:xfrm>
              <a:off x="4566357" y="5467575"/>
              <a:ext cx="3182" cy="2680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Title 1"/>
          <p:cNvSpPr txBox="1">
            <a:spLocks/>
          </p:cNvSpPr>
          <p:nvPr/>
        </p:nvSpPr>
        <p:spPr>
          <a:xfrm>
            <a:off x="90530" y="132784"/>
            <a:ext cx="89154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Linear Elastic Fracture Mechanics </a:t>
            </a:r>
            <a:r>
              <a:rPr lang="en-US" sz="2400" b="1" u="sng" dirty="0" smtClean="0">
                <a:solidFill>
                  <a:srgbClr val="FF0000"/>
                </a:solidFill>
              </a:rPr>
              <a:t>Crack Propagation</a:t>
            </a:r>
            <a:r>
              <a:rPr lang="en-US" sz="2400" b="1" u="sng" dirty="0" smtClean="0"/>
              <a:t> </a:t>
            </a:r>
            <a:r>
              <a:rPr lang="en-US" sz="2400" b="1" dirty="0" smtClean="0"/>
              <a:t>Fatigue Analysis</a:t>
            </a:r>
            <a:endParaRPr lang="en-US" sz="2400" dirty="0"/>
          </a:p>
        </p:txBody>
      </p:sp>
      <p:pic>
        <p:nvPicPr>
          <p:cNvPr id="30" name="Snagit_PPTA54B"/>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5555" y="1836436"/>
            <a:ext cx="1633987" cy="942530"/>
          </a:xfrm>
          <a:prstGeom prst="rect">
            <a:avLst/>
          </a:prstGeom>
        </p:spPr>
      </p:pic>
      <p:sp>
        <p:nvSpPr>
          <p:cNvPr id="127" name="TextBox 126"/>
          <p:cNvSpPr txBox="1"/>
          <p:nvPr/>
        </p:nvSpPr>
        <p:spPr>
          <a:xfrm>
            <a:off x="1983781" y="1066800"/>
            <a:ext cx="1537536" cy="646331"/>
          </a:xfrm>
          <a:prstGeom prst="rect">
            <a:avLst/>
          </a:prstGeom>
          <a:noFill/>
        </p:spPr>
        <p:txBody>
          <a:bodyPr wrap="square" rtlCol="0">
            <a:spAutoFit/>
          </a:bodyPr>
          <a:lstStyle/>
          <a:p>
            <a:pPr algn="ctr"/>
            <a:r>
              <a:rPr lang="en-US" sz="1200" b="1" dirty="0" smtClean="0">
                <a:solidFill>
                  <a:srgbClr val="00B050"/>
                </a:solidFill>
              </a:rPr>
              <a:t>Appropriately Meshed CAD Geometry</a:t>
            </a:r>
            <a:endParaRPr lang="en-US" sz="1200" b="1" dirty="0">
              <a:solidFill>
                <a:srgbClr val="00B050"/>
              </a:solidFill>
            </a:endParaRPr>
          </a:p>
        </p:txBody>
      </p:sp>
      <p:grpSp>
        <p:nvGrpSpPr>
          <p:cNvPr id="133" name="Group 132"/>
          <p:cNvGrpSpPr/>
          <p:nvPr/>
        </p:nvGrpSpPr>
        <p:grpSpPr>
          <a:xfrm>
            <a:off x="1864994" y="986354"/>
            <a:ext cx="1739194" cy="2093173"/>
            <a:chOff x="1864994" y="986354"/>
            <a:chExt cx="1739194" cy="2093173"/>
          </a:xfrm>
        </p:grpSpPr>
        <p:sp>
          <p:nvSpPr>
            <p:cNvPr id="115" name="Rectangle 114"/>
            <p:cNvSpPr/>
            <p:nvPr/>
          </p:nvSpPr>
          <p:spPr>
            <a:xfrm>
              <a:off x="1864994" y="986354"/>
              <a:ext cx="1739194" cy="189307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wn Arrow 127"/>
            <p:cNvSpPr/>
            <p:nvPr/>
          </p:nvSpPr>
          <p:spPr>
            <a:xfrm>
              <a:off x="2771860" y="2904212"/>
              <a:ext cx="188849" cy="17531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3688113" y="980770"/>
            <a:ext cx="1739194" cy="2094799"/>
            <a:chOff x="3688113" y="980770"/>
            <a:chExt cx="1739194" cy="2094799"/>
          </a:xfrm>
        </p:grpSpPr>
        <p:grpSp>
          <p:nvGrpSpPr>
            <p:cNvPr id="129" name="Group 128"/>
            <p:cNvGrpSpPr/>
            <p:nvPr/>
          </p:nvGrpSpPr>
          <p:grpSpPr>
            <a:xfrm>
              <a:off x="3688113" y="980770"/>
              <a:ext cx="1739194" cy="1904246"/>
              <a:chOff x="3688113" y="1066800"/>
              <a:chExt cx="1739194" cy="1904246"/>
            </a:xfrm>
          </p:grpSpPr>
          <p:pic>
            <p:nvPicPr>
              <p:cNvPr id="7" name="Snagit_PPTAF8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40951" y="1564214"/>
                <a:ext cx="1638156" cy="1323401"/>
              </a:xfrm>
              <a:prstGeom prst="rect">
                <a:avLst/>
              </a:prstGeom>
            </p:spPr>
          </p:pic>
          <p:sp>
            <p:nvSpPr>
              <p:cNvPr id="114" name="Rectangle 113"/>
              <p:cNvSpPr/>
              <p:nvPr/>
            </p:nvSpPr>
            <p:spPr>
              <a:xfrm>
                <a:off x="3688113" y="1066800"/>
                <a:ext cx="1739194" cy="190424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3743628" y="1082933"/>
                <a:ext cx="1537536" cy="461665"/>
              </a:xfrm>
              <a:prstGeom prst="rect">
                <a:avLst/>
              </a:prstGeom>
              <a:noFill/>
            </p:spPr>
            <p:txBody>
              <a:bodyPr wrap="square" rtlCol="0">
                <a:spAutoFit/>
              </a:bodyPr>
              <a:lstStyle/>
              <a:p>
                <a:pPr algn="ctr"/>
                <a:r>
                  <a:rPr lang="en-US" sz="1200" b="1" dirty="0" smtClean="0">
                    <a:solidFill>
                      <a:srgbClr val="00B050"/>
                    </a:solidFill>
                  </a:rPr>
                  <a:t>24 KN to 2.4 KN R=0.1</a:t>
                </a:r>
                <a:endParaRPr lang="en-US" sz="1200" b="1" dirty="0">
                  <a:solidFill>
                    <a:srgbClr val="00B050"/>
                  </a:solidFill>
                </a:endParaRPr>
              </a:p>
            </p:txBody>
          </p:sp>
        </p:grpSp>
        <p:sp>
          <p:nvSpPr>
            <p:cNvPr id="130" name="Down Arrow 129"/>
            <p:cNvSpPr/>
            <p:nvPr/>
          </p:nvSpPr>
          <p:spPr>
            <a:xfrm>
              <a:off x="4463285" y="2900254"/>
              <a:ext cx="188849" cy="17531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5466535" y="1004602"/>
            <a:ext cx="1972405" cy="2074928"/>
            <a:chOff x="5466535" y="1004602"/>
            <a:chExt cx="1972405" cy="2074928"/>
          </a:xfrm>
        </p:grpSpPr>
        <p:sp>
          <p:nvSpPr>
            <p:cNvPr id="55" name="Rectangle 54"/>
            <p:cNvSpPr/>
            <p:nvPr/>
          </p:nvSpPr>
          <p:spPr>
            <a:xfrm>
              <a:off x="5466535" y="1004602"/>
              <a:ext cx="1972405" cy="18888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571368" y="1008955"/>
              <a:ext cx="1867572" cy="461665"/>
            </a:xfrm>
            <a:prstGeom prst="rect">
              <a:avLst/>
            </a:prstGeom>
            <a:noFill/>
          </p:spPr>
          <p:txBody>
            <a:bodyPr wrap="square" rtlCol="0">
              <a:spAutoFit/>
            </a:bodyPr>
            <a:lstStyle/>
            <a:p>
              <a:pPr algn="ctr"/>
              <a:r>
                <a:rPr lang="en-US" sz="1200" b="1" dirty="0">
                  <a:solidFill>
                    <a:srgbClr val="00B050"/>
                  </a:solidFill>
                </a:rPr>
                <a:t>Crack </a:t>
              </a:r>
              <a:r>
                <a:rPr lang="en-US" sz="1200" b="1" dirty="0" smtClean="0">
                  <a:solidFill>
                    <a:srgbClr val="00B050"/>
                  </a:solidFill>
                </a:rPr>
                <a:t>Propagation </a:t>
              </a:r>
              <a:r>
                <a:rPr lang="en-US" sz="1200" b="1" dirty="0">
                  <a:solidFill>
                    <a:srgbClr val="00B050"/>
                  </a:solidFill>
                </a:rPr>
                <a:t>Material Characterization</a:t>
              </a:r>
            </a:p>
          </p:txBody>
        </p:sp>
        <p:sp>
          <p:nvSpPr>
            <p:cNvPr id="51" name="Down Arrow 50"/>
            <p:cNvSpPr/>
            <p:nvPr/>
          </p:nvSpPr>
          <p:spPr>
            <a:xfrm>
              <a:off x="6180652" y="2904215"/>
              <a:ext cx="188849" cy="17531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nagit_PPTBF5B"/>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21524" y="1438470"/>
              <a:ext cx="1865866" cy="1454999"/>
            </a:xfrm>
            <a:prstGeom prst="rect">
              <a:avLst/>
            </a:prstGeom>
          </p:spPr>
        </p:pic>
      </p:grpSp>
    </p:spTree>
    <p:extLst>
      <p:ext uri="{BB962C8B-B14F-4D97-AF65-F5344CB8AC3E}">
        <p14:creationId xmlns:p14="http://schemas.microsoft.com/office/powerpoint/2010/main" val="2886276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p:nvPr/>
        </p:nvGrpSpPr>
        <p:grpSpPr>
          <a:xfrm>
            <a:off x="2121629" y="836519"/>
            <a:ext cx="4900742" cy="3025448"/>
            <a:chOff x="1567544" y="2035627"/>
            <a:chExt cx="4900742" cy="3025448"/>
          </a:xfrm>
        </p:grpSpPr>
        <p:sp>
          <p:nvSpPr>
            <p:cNvPr id="18" name="TextBox 17"/>
            <p:cNvSpPr txBox="1"/>
            <p:nvPr/>
          </p:nvSpPr>
          <p:spPr>
            <a:xfrm>
              <a:off x="1567544" y="2035629"/>
              <a:ext cx="143691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Geometry</a:t>
              </a:r>
              <a:endParaRPr lang="en-US" dirty="0"/>
            </a:p>
          </p:txBody>
        </p:sp>
        <p:sp>
          <p:nvSpPr>
            <p:cNvPr id="19" name="TextBox 18"/>
            <p:cNvSpPr txBox="1"/>
            <p:nvPr/>
          </p:nvSpPr>
          <p:spPr>
            <a:xfrm>
              <a:off x="3249387" y="2035627"/>
              <a:ext cx="143691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Loading</a:t>
              </a:r>
              <a:endParaRPr lang="en-US" dirty="0"/>
            </a:p>
          </p:txBody>
        </p:sp>
        <p:sp>
          <p:nvSpPr>
            <p:cNvPr id="20" name="TextBox 19"/>
            <p:cNvSpPr txBox="1"/>
            <p:nvPr/>
          </p:nvSpPr>
          <p:spPr>
            <a:xfrm>
              <a:off x="4931230" y="2035628"/>
              <a:ext cx="15370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Mat’l. Prop.</a:t>
              </a:r>
              <a:endParaRPr lang="en-US" dirty="0"/>
            </a:p>
          </p:txBody>
        </p:sp>
        <p:sp>
          <p:nvSpPr>
            <p:cNvPr id="21" name="TextBox 20"/>
            <p:cNvSpPr txBox="1"/>
            <p:nvPr/>
          </p:nvSpPr>
          <p:spPr>
            <a:xfrm>
              <a:off x="3004458" y="2830285"/>
              <a:ext cx="1926772"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Stress/Strain Analysis</a:t>
              </a:r>
              <a:endParaRPr lang="en-US" dirty="0"/>
            </a:p>
          </p:txBody>
        </p:sp>
        <p:sp>
          <p:nvSpPr>
            <p:cNvPr id="22" name="TextBox 21"/>
            <p:cNvSpPr txBox="1"/>
            <p:nvPr/>
          </p:nvSpPr>
          <p:spPr>
            <a:xfrm>
              <a:off x="3252066" y="3777343"/>
              <a:ext cx="1436914"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Damage Analysis</a:t>
              </a:r>
              <a:endParaRPr lang="en-US" dirty="0"/>
            </a:p>
          </p:txBody>
        </p:sp>
        <p:sp>
          <p:nvSpPr>
            <p:cNvPr id="23" name="TextBox 22"/>
            <p:cNvSpPr txBox="1"/>
            <p:nvPr/>
          </p:nvSpPr>
          <p:spPr>
            <a:xfrm>
              <a:off x="3252065" y="4691743"/>
              <a:ext cx="143691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Total Life</a:t>
              </a:r>
              <a:endParaRPr lang="en-US" dirty="0"/>
            </a:p>
          </p:txBody>
        </p:sp>
        <p:cxnSp>
          <p:nvCxnSpPr>
            <p:cNvPr id="24" name="Shape 23"/>
            <p:cNvCxnSpPr>
              <a:stCxn id="18" idx="2"/>
              <a:endCxn id="21" idx="1"/>
            </p:cNvCxnSpPr>
            <p:nvPr/>
          </p:nvCxnSpPr>
          <p:spPr>
            <a:xfrm rot="16200000" flipH="1">
              <a:off x="2270984" y="2419977"/>
              <a:ext cx="748490" cy="718457"/>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20" idx="2"/>
              <a:endCxn id="21" idx="3"/>
            </p:cNvCxnSpPr>
            <p:nvPr/>
          </p:nvCxnSpPr>
          <p:spPr>
            <a:xfrm rot="5400000">
              <a:off x="4941249" y="2394941"/>
              <a:ext cx="748491" cy="76852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20" idx="2"/>
              <a:endCxn id="22" idx="3"/>
            </p:cNvCxnSpPr>
            <p:nvPr/>
          </p:nvCxnSpPr>
          <p:spPr>
            <a:xfrm rot="5400000">
              <a:off x="4346595" y="2747345"/>
              <a:ext cx="1695549" cy="101077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2"/>
              <a:endCxn id="21" idx="0"/>
            </p:cNvCxnSpPr>
            <p:nvPr/>
          </p:nvCxnSpPr>
          <p:spPr>
            <a:xfrm>
              <a:off x="3967844" y="2404959"/>
              <a:ext cx="0" cy="4253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2"/>
              <a:endCxn id="22" idx="0"/>
            </p:cNvCxnSpPr>
            <p:nvPr/>
          </p:nvCxnSpPr>
          <p:spPr>
            <a:xfrm>
              <a:off x="3967844" y="3476616"/>
              <a:ext cx="2679" cy="3007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2"/>
              <a:endCxn id="23" idx="0"/>
            </p:cNvCxnSpPr>
            <p:nvPr/>
          </p:nvCxnSpPr>
          <p:spPr>
            <a:xfrm flipH="1">
              <a:off x="3970522" y="4423674"/>
              <a:ext cx="1" cy="2680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04800" y="4267200"/>
            <a:ext cx="8610600" cy="1905000"/>
          </a:xfrm>
          <a:prstGeom prst="rect">
            <a:avLst/>
          </a:prstGeom>
          <a:noFill/>
          <a:ln w="25400">
            <a:solidFill>
              <a:srgbClr val="FF0000"/>
            </a:solidFill>
          </a:ln>
        </p:spPr>
        <p:txBody>
          <a:bodyPr wrap="none" lIns="0" tIns="0" rIns="0" bIns="0" rtlCol="0">
            <a:noAutofit/>
          </a:bodyPr>
          <a:lstStyle/>
          <a:p>
            <a:pPr algn="ctr"/>
            <a:endParaRPr lang="en-US" sz="1400" b="1" u="sng" dirty="0" smtClean="0">
              <a:latin typeface="Verdana"/>
              <a:cs typeface="Verdana"/>
            </a:endParaRPr>
          </a:p>
          <a:p>
            <a:pPr algn="ctr"/>
            <a:r>
              <a:rPr lang="en-US" sz="1400" b="1" u="sng" dirty="0" smtClean="0">
                <a:solidFill>
                  <a:srgbClr val="FF0000"/>
                </a:solidFill>
                <a:latin typeface="Verdana"/>
                <a:cs typeface="Verdana"/>
              </a:rPr>
              <a:t>Total </a:t>
            </a:r>
            <a:r>
              <a:rPr lang="en-US" sz="1400" b="1" u="sng" dirty="0">
                <a:solidFill>
                  <a:srgbClr val="FF0000"/>
                </a:solidFill>
                <a:latin typeface="Verdana"/>
                <a:cs typeface="Verdana"/>
              </a:rPr>
              <a:t>Life = Crack Initiation + Crack </a:t>
            </a:r>
            <a:r>
              <a:rPr lang="en-US" sz="1400" b="1" u="sng" dirty="0" smtClean="0">
                <a:solidFill>
                  <a:srgbClr val="FF0000"/>
                </a:solidFill>
                <a:latin typeface="Verdana"/>
                <a:cs typeface="Verdana"/>
              </a:rPr>
              <a:t>Propagation</a:t>
            </a:r>
          </a:p>
          <a:p>
            <a:pPr algn="ctr"/>
            <a:endParaRPr lang="en-US" sz="1400" b="1" u="sng" dirty="0" smtClean="0">
              <a:solidFill>
                <a:srgbClr val="FF0000"/>
              </a:solidFill>
              <a:latin typeface="Verdana"/>
              <a:cs typeface="Verdana"/>
            </a:endParaRPr>
          </a:p>
          <a:p>
            <a:pPr algn="ctr"/>
            <a:r>
              <a:rPr lang="en-US" sz="1400" b="1" dirty="0" smtClean="0">
                <a:solidFill>
                  <a:srgbClr val="FF0000"/>
                </a:solidFill>
                <a:latin typeface="Verdana"/>
                <a:cs typeface="Verdana"/>
              </a:rPr>
              <a:t>= 13,070 Cycles (CI) + 45,190 Cycles (CP-SE) + 0 Cycles (CP-EC) = 58,260 Cycles</a:t>
            </a:r>
          </a:p>
          <a:p>
            <a:pPr algn="ctr"/>
            <a:endParaRPr lang="en-US" sz="1400" b="1" dirty="0">
              <a:solidFill>
                <a:srgbClr val="FF0000"/>
              </a:solidFill>
              <a:latin typeface="Verdana"/>
              <a:cs typeface="Verdana"/>
            </a:endParaRPr>
          </a:p>
          <a:p>
            <a:pPr algn="ctr"/>
            <a:r>
              <a:rPr lang="en-US" sz="1400" b="1" u="sng" dirty="0" smtClean="0">
                <a:solidFill>
                  <a:srgbClr val="FF0000"/>
                </a:solidFill>
                <a:latin typeface="Verdana"/>
                <a:cs typeface="Verdana"/>
              </a:rPr>
              <a:t>Predicted life/Test Life (of 1 Hand Welded Prototype Sample)</a:t>
            </a:r>
          </a:p>
          <a:p>
            <a:pPr algn="ctr"/>
            <a:endParaRPr lang="en-US" sz="1400" b="1" dirty="0">
              <a:solidFill>
                <a:srgbClr val="FF0000"/>
              </a:solidFill>
              <a:latin typeface="Verdana"/>
              <a:cs typeface="Verdana"/>
            </a:endParaRPr>
          </a:p>
          <a:p>
            <a:pPr algn="ctr"/>
            <a:r>
              <a:rPr lang="en-US" sz="1400" b="1" dirty="0" smtClean="0">
                <a:solidFill>
                  <a:srgbClr val="FF0000"/>
                </a:solidFill>
                <a:latin typeface="Verdana"/>
                <a:cs typeface="Verdana"/>
              </a:rPr>
              <a:t>=58,260 Cycles/36,895 Cycles = 1.6</a:t>
            </a:r>
            <a:endParaRPr lang="en-US" sz="1400" b="1" dirty="0">
              <a:solidFill>
                <a:srgbClr val="FF0000"/>
              </a:solidFill>
              <a:latin typeface="Verdana"/>
              <a:cs typeface="Verdana"/>
            </a:endParaRPr>
          </a:p>
        </p:txBody>
      </p:sp>
      <p:sp>
        <p:nvSpPr>
          <p:cNvPr id="30" name="TextBox 29"/>
          <p:cNvSpPr txBox="1"/>
          <p:nvPr/>
        </p:nvSpPr>
        <p:spPr>
          <a:xfrm>
            <a:off x="3348951" y="76200"/>
            <a:ext cx="2286000" cy="457200"/>
          </a:xfrm>
          <a:prstGeom prst="rect">
            <a:avLst/>
          </a:prstGeom>
          <a:noFill/>
        </p:spPr>
        <p:txBody>
          <a:bodyPr wrap="none" lIns="0" tIns="0" rIns="0" bIns="0" rtlCol="0">
            <a:noAutofit/>
          </a:bodyPr>
          <a:lstStyle/>
          <a:p>
            <a:pPr algn="ctr"/>
            <a:r>
              <a:rPr lang="en-US" sz="2400" b="1" dirty="0" smtClean="0">
                <a:latin typeface="Verdana"/>
                <a:cs typeface="Verdana"/>
              </a:rPr>
              <a:t>Total Life</a:t>
            </a:r>
          </a:p>
        </p:txBody>
      </p:sp>
    </p:spTree>
    <p:extLst>
      <p:ext uri="{BB962C8B-B14F-4D97-AF65-F5344CB8AC3E}">
        <p14:creationId xmlns:p14="http://schemas.microsoft.com/office/powerpoint/2010/main" val="3915372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nagit_PPTD1D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7" y="918564"/>
            <a:ext cx="9067376" cy="6061080"/>
          </a:xfrm>
          <a:prstGeom prst="rect">
            <a:avLst/>
          </a:prstGeom>
        </p:spPr>
      </p:pic>
      <p:sp>
        <p:nvSpPr>
          <p:cNvPr id="2" name="Title 1"/>
          <p:cNvSpPr>
            <a:spLocks noGrp="1"/>
          </p:cNvSpPr>
          <p:nvPr>
            <p:ph type="title"/>
          </p:nvPr>
        </p:nvSpPr>
        <p:spPr>
          <a:xfrm>
            <a:off x="228600" y="0"/>
            <a:ext cx="8915400" cy="685800"/>
          </a:xfrm>
        </p:spPr>
        <p:txBody>
          <a:bodyPr>
            <a:noAutofit/>
          </a:bodyPr>
          <a:lstStyle/>
          <a:p>
            <a:r>
              <a:rPr lang="en-US" sz="2000" b="1" dirty="0" smtClean="0"/>
              <a:t>Predict the Upper and Lower Total Fatigue Life Bounds (Using “Principal” </a:t>
            </a:r>
            <a:r>
              <a:rPr lang="en-US" sz="2000" b="1" dirty="0" err="1" smtClean="0"/>
              <a:t>ue</a:t>
            </a:r>
            <a:r>
              <a:rPr lang="en-US" sz="2000" b="1" dirty="0" smtClean="0"/>
              <a:t> for CI)</a:t>
            </a:r>
            <a:endParaRPr lang="en-US" sz="2000" b="1" dirty="0"/>
          </a:p>
        </p:txBody>
      </p:sp>
      <p:grpSp>
        <p:nvGrpSpPr>
          <p:cNvPr id="9" name="Group 8"/>
          <p:cNvGrpSpPr/>
          <p:nvPr/>
        </p:nvGrpSpPr>
        <p:grpSpPr>
          <a:xfrm>
            <a:off x="3868642" y="2460845"/>
            <a:ext cx="1372577" cy="704753"/>
            <a:chOff x="3997562" y="2141296"/>
            <a:chExt cx="1372577" cy="704753"/>
          </a:xfrm>
        </p:grpSpPr>
        <p:pic>
          <p:nvPicPr>
            <p:cNvPr id="3" name="Snagit_PPT65B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971" y="2141296"/>
              <a:ext cx="1242168" cy="571550"/>
            </a:xfrm>
            <a:prstGeom prst="rect">
              <a:avLst/>
            </a:prstGeom>
          </p:spPr>
        </p:pic>
        <p:cxnSp>
          <p:nvCxnSpPr>
            <p:cNvPr id="25" name="Straight Arrow Connector 24"/>
            <p:cNvCxnSpPr/>
            <p:nvPr/>
          </p:nvCxnSpPr>
          <p:spPr>
            <a:xfrm flipH="1">
              <a:off x="3997562" y="2579644"/>
              <a:ext cx="289489" cy="26640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058372" y="4028103"/>
            <a:ext cx="2508424" cy="785111"/>
            <a:chOff x="6018909" y="4119450"/>
            <a:chExt cx="2508424" cy="785111"/>
          </a:xfrm>
        </p:grpSpPr>
        <p:pic>
          <p:nvPicPr>
            <p:cNvPr id="4" name="Snagit_PPT23E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53" y="4363453"/>
              <a:ext cx="2431280" cy="541108"/>
            </a:xfrm>
            <a:prstGeom prst="rect">
              <a:avLst/>
            </a:prstGeom>
          </p:spPr>
        </p:pic>
        <p:cxnSp>
          <p:nvCxnSpPr>
            <p:cNvPr id="29" name="Straight Arrow Connector 28"/>
            <p:cNvCxnSpPr/>
            <p:nvPr/>
          </p:nvCxnSpPr>
          <p:spPr>
            <a:xfrm flipH="1" flipV="1">
              <a:off x="6018909" y="4119450"/>
              <a:ext cx="190500" cy="32909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094539" y="2464058"/>
            <a:ext cx="2646482" cy="2166374"/>
            <a:chOff x="841634" y="2430146"/>
            <a:chExt cx="3051229" cy="2316136"/>
          </a:xfrm>
        </p:grpSpPr>
        <p:grpSp>
          <p:nvGrpSpPr>
            <p:cNvPr id="42" name="Group 41"/>
            <p:cNvGrpSpPr/>
            <p:nvPr/>
          </p:nvGrpSpPr>
          <p:grpSpPr>
            <a:xfrm>
              <a:off x="995587" y="2430146"/>
              <a:ext cx="2897276" cy="2316136"/>
              <a:chOff x="995587" y="2438400"/>
              <a:chExt cx="2897276" cy="2316136"/>
            </a:xfrm>
          </p:grpSpPr>
          <p:grpSp>
            <p:nvGrpSpPr>
              <p:cNvPr id="41" name="Group 40"/>
              <p:cNvGrpSpPr/>
              <p:nvPr/>
            </p:nvGrpSpPr>
            <p:grpSpPr>
              <a:xfrm>
                <a:off x="995587" y="2438400"/>
                <a:ext cx="2897276" cy="2184091"/>
                <a:chOff x="995587" y="2441865"/>
                <a:chExt cx="2897276" cy="2184091"/>
              </a:xfrm>
            </p:grpSpPr>
            <p:grpSp>
              <p:nvGrpSpPr>
                <p:cNvPr id="40" name="Group 39"/>
                <p:cNvGrpSpPr/>
                <p:nvPr/>
              </p:nvGrpSpPr>
              <p:grpSpPr>
                <a:xfrm>
                  <a:off x="995587" y="2441865"/>
                  <a:ext cx="2897276" cy="1681050"/>
                  <a:chOff x="993323" y="2438400"/>
                  <a:chExt cx="2897276" cy="1681050"/>
                </a:xfrm>
              </p:grpSpPr>
              <p:grpSp>
                <p:nvGrpSpPr>
                  <p:cNvPr id="39" name="Group 38"/>
                  <p:cNvGrpSpPr/>
                  <p:nvPr/>
                </p:nvGrpSpPr>
                <p:grpSpPr>
                  <a:xfrm>
                    <a:off x="993323" y="2662517"/>
                    <a:ext cx="2629867" cy="1456933"/>
                    <a:chOff x="993323" y="2662517"/>
                    <a:chExt cx="2629867" cy="1456933"/>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323" y="2662517"/>
                      <a:ext cx="2629867" cy="1456933"/>
                    </a:xfrm>
                    <a:prstGeom prst="rect">
                      <a:avLst/>
                    </a:prstGeom>
                  </p:spPr>
                </p:pic>
                <p:sp>
                  <p:nvSpPr>
                    <p:cNvPr id="38" name="Rectangle 37"/>
                    <p:cNvSpPr/>
                    <p:nvPr/>
                  </p:nvSpPr>
                  <p:spPr>
                    <a:xfrm>
                      <a:off x="1049421" y="3450882"/>
                      <a:ext cx="22334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2914814" y="2438400"/>
                    <a:ext cx="975785" cy="400110"/>
                  </a:xfrm>
                  <a:prstGeom prst="rect">
                    <a:avLst/>
                  </a:prstGeom>
                  <a:solidFill>
                    <a:schemeClr val="bg1"/>
                  </a:solidFill>
                </p:spPr>
                <p:txBody>
                  <a:bodyPr wrap="square" rtlCol="0">
                    <a:spAutoFit/>
                  </a:bodyPr>
                  <a:lstStyle/>
                  <a:p>
                    <a:pPr algn="ctr"/>
                    <a:r>
                      <a:rPr lang="en-US" sz="1000" b="1" dirty="0" smtClean="0"/>
                      <a:t>Loading Direction</a:t>
                    </a:r>
                    <a:endParaRPr lang="en-US" sz="1000" b="1" dirty="0"/>
                  </a:p>
                </p:txBody>
              </p:sp>
            </p:grpSp>
            <p:cxnSp>
              <p:nvCxnSpPr>
                <p:cNvPr id="12" name="Straight Connector 11"/>
                <p:cNvCxnSpPr/>
                <p:nvPr/>
              </p:nvCxnSpPr>
              <p:spPr>
                <a:xfrm>
                  <a:off x="1478735" y="4021528"/>
                  <a:ext cx="0" cy="6044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82641" y="4019403"/>
                  <a:ext cx="0" cy="606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72767" y="4267486"/>
                  <a:ext cx="2059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161250" y="4274752"/>
                  <a:ext cx="231885" cy="8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187167" y="4600946"/>
                  <a:ext cx="2059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35865" y="4111823"/>
                  <a:ext cx="375342" cy="307777"/>
                </a:xfrm>
                <a:prstGeom prst="rect">
                  <a:avLst/>
                </a:prstGeom>
                <a:noFill/>
              </p:spPr>
              <p:txBody>
                <a:bodyPr wrap="square" rtlCol="0">
                  <a:spAutoFit/>
                </a:bodyPr>
                <a:lstStyle/>
                <a:p>
                  <a:r>
                    <a:rPr lang="en-US" sz="1400" b="1" dirty="0" smtClean="0"/>
                    <a:t>CI</a:t>
                  </a:r>
                  <a:endParaRPr lang="en-US" sz="1400" b="1" dirty="0"/>
                </a:p>
              </p:txBody>
            </p:sp>
          </p:grpSp>
          <p:sp>
            <p:nvSpPr>
              <p:cNvPr id="35" name="TextBox 34"/>
              <p:cNvSpPr txBox="1"/>
              <p:nvPr/>
            </p:nvSpPr>
            <p:spPr>
              <a:xfrm>
                <a:off x="2318817" y="4446759"/>
                <a:ext cx="375342" cy="307777"/>
              </a:xfrm>
              <a:prstGeom prst="rect">
                <a:avLst/>
              </a:prstGeom>
              <a:noFill/>
            </p:spPr>
            <p:txBody>
              <a:bodyPr wrap="square" rtlCol="0">
                <a:spAutoFit/>
              </a:bodyPr>
              <a:lstStyle/>
              <a:p>
                <a:r>
                  <a:rPr lang="en-US" sz="1400" b="1" dirty="0" smtClean="0"/>
                  <a:t>CP</a:t>
                </a:r>
                <a:endParaRPr lang="en-US" sz="1400" b="1" dirty="0"/>
              </a:p>
            </p:txBody>
          </p:sp>
        </p:grpSp>
        <p:sp>
          <p:nvSpPr>
            <p:cNvPr id="37" name="TextBox 36"/>
            <p:cNvSpPr txBox="1"/>
            <p:nvPr/>
          </p:nvSpPr>
          <p:spPr>
            <a:xfrm>
              <a:off x="841634" y="3287039"/>
              <a:ext cx="675564" cy="400110"/>
            </a:xfrm>
            <a:prstGeom prst="rect">
              <a:avLst/>
            </a:prstGeom>
            <a:noFill/>
          </p:spPr>
          <p:txBody>
            <a:bodyPr wrap="square" rtlCol="0">
              <a:spAutoFit/>
            </a:bodyPr>
            <a:lstStyle/>
            <a:p>
              <a:pPr algn="ctr"/>
              <a:r>
                <a:rPr lang="en-US" sz="1000" b="1" dirty="0" smtClean="0"/>
                <a:t>Free Surface</a:t>
              </a:r>
              <a:endParaRPr lang="en-US" sz="1000" b="1" dirty="0"/>
            </a:p>
          </p:txBody>
        </p:sp>
      </p:grpSp>
      <p:cxnSp>
        <p:nvCxnSpPr>
          <p:cNvPr id="8" name="Straight Arrow Connector 7"/>
          <p:cNvCxnSpPr/>
          <p:nvPr/>
        </p:nvCxnSpPr>
        <p:spPr>
          <a:xfrm>
            <a:off x="1928279" y="3943236"/>
            <a:ext cx="114300" cy="19241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32602" y="3946979"/>
            <a:ext cx="1048798" cy="55994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66367" y="3949104"/>
            <a:ext cx="2539033" cy="89458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71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132784"/>
            <a:ext cx="8610600" cy="629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Component </a:t>
            </a:r>
            <a:r>
              <a:rPr lang="en-US" sz="2400" b="1" dirty="0"/>
              <a:t>BS 5400 or BS7608 </a:t>
            </a:r>
            <a:r>
              <a:rPr lang="en-US" sz="2400" b="1" dirty="0" smtClean="0"/>
              <a:t>Stress Analysis</a:t>
            </a:r>
          </a:p>
          <a:p>
            <a:r>
              <a:rPr lang="en-US" sz="2400" b="1" dirty="0" smtClean="0"/>
              <a:t>(by an expert with decades of experience)</a:t>
            </a:r>
            <a:endParaRPr lang="en-US" sz="2400" b="1" dirty="0"/>
          </a:p>
        </p:txBody>
      </p:sp>
      <p:sp>
        <p:nvSpPr>
          <p:cNvPr id="3" name="TextBox 2"/>
          <p:cNvSpPr txBox="1"/>
          <p:nvPr/>
        </p:nvSpPr>
        <p:spPr>
          <a:xfrm>
            <a:off x="419100" y="932507"/>
            <a:ext cx="8382000" cy="4801314"/>
          </a:xfrm>
          <a:prstGeom prst="rect">
            <a:avLst/>
          </a:prstGeom>
          <a:noFill/>
        </p:spPr>
        <p:txBody>
          <a:bodyPr wrap="square" rtlCol="0">
            <a:spAutoFit/>
          </a:bodyPr>
          <a:lstStyle/>
          <a:p>
            <a:r>
              <a:rPr lang="en-US" dirty="0"/>
              <a:t>Analysis is simple with BS 5400 or BS7608 methods.  Input is simply nominal stress range and weld class with a modifier for plate thickness.  This is a fillet weld with the stress perpendicular to the toe so I would call it class F.  Equation for class F is S=11995(N)^(-0.333)  Stress range is = delta m*C/I </a:t>
            </a:r>
            <a:r>
              <a:rPr lang="en-US" dirty="0" smtClean="0"/>
              <a:t>= .9*24000*225*12.7</a:t>
            </a:r>
            <a:r>
              <a:rPr lang="en-US" dirty="0"/>
              <a:t>/(101.6*25.4^3/12)=445 </a:t>
            </a:r>
            <a:r>
              <a:rPr lang="en-US" dirty="0" err="1"/>
              <a:t>MPa</a:t>
            </a:r>
            <a:r>
              <a:rPr lang="en-US" dirty="0"/>
              <a:t>.   (This is a bit higher than  the 400 I get by extrapolating the linear section of Eric’s plot from FEA.)   Since the plate is 1 inch and curves are based on 0.5 strength is modified by (0.5/1)^.25  = 0.84  (This was also proposed by Fred Lawrence.) The intercept of the SN curve would be 11995*0.84 = 10086.   Since this is a design curve, I would increase strength by about 10% for this lab test.  So 10086*1.1=  11095 </a:t>
            </a:r>
            <a:r>
              <a:rPr lang="en-US" b="1" dirty="0">
                <a:solidFill>
                  <a:srgbClr val="00B050"/>
                </a:solidFill>
              </a:rPr>
              <a:t>and N = 15,500 cycles.   </a:t>
            </a:r>
          </a:p>
          <a:p>
            <a:r>
              <a:rPr lang="en-US" b="1" dirty="0">
                <a:solidFill>
                  <a:srgbClr val="00B050"/>
                </a:solidFill>
              </a:rPr>
              <a:t> </a:t>
            </a:r>
          </a:p>
          <a:p>
            <a:r>
              <a:rPr lang="en-US" b="1" dirty="0">
                <a:solidFill>
                  <a:srgbClr val="00B050"/>
                </a:solidFill>
              </a:rPr>
              <a:t>Use some judgment in applying this number.  Since the R ratio is high, life might be expected to be a bit less but since the calculated elastic stress is above the material strength, there will be yielding so that the actual stress range will likely not be as high as predicted.  Also, curves were developed with axial specimens tested to failure and this is bending this piece should last a bit longer.  I would expect life to be between 15,000 and 60,000 cycles to get to the point where it will not carry the load.</a:t>
            </a:r>
          </a:p>
        </p:txBody>
      </p:sp>
    </p:spTree>
    <p:extLst>
      <p:ext uri="{BB962C8B-B14F-4D97-AF65-F5344CB8AC3E}">
        <p14:creationId xmlns:p14="http://schemas.microsoft.com/office/powerpoint/2010/main" val="4253673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11040"/>
            <a:ext cx="3733800" cy="487362"/>
          </a:xfrm>
        </p:spPr>
        <p:txBody>
          <a:bodyPr>
            <a:normAutofit fontScale="90000"/>
          </a:bodyPr>
          <a:lstStyle/>
          <a:p>
            <a:r>
              <a:rPr lang="en-US" sz="2800" b="1" dirty="0" smtClean="0"/>
              <a:t>Effort Definition</a:t>
            </a:r>
            <a:endParaRPr lang="en-US" sz="2800" b="1" dirty="0"/>
          </a:p>
        </p:txBody>
      </p:sp>
      <p:sp>
        <p:nvSpPr>
          <p:cNvPr id="3" name="Content Placeholder 2"/>
          <p:cNvSpPr>
            <a:spLocks noGrp="1"/>
          </p:cNvSpPr>
          <p:nvPr>
            <p:ph idx="1"/>
          </p:nvPr>
        </p:nvSpPr>
        <p:spPr>
          <a:xfrm>
            <a:off x="609600" y="1752600"/>
            <a:ext cx="8229600" cy="3581400"/>
          </a:xfrm>
        </p:spPr>
        <p:txBody>
          <a:bodyPr>
            <a:normAutofit/>
          </a:bodyPr>
          <a:lstStyle/>
          <a:p>
            <a:pPr marL="514350" indent="-514350">
              <a:buFont typeface="+mj-lt"/>
              <a:buAutoNum type="arabicParenR"/>
            </a:pPr>
            <a:r>
              <a:rPr lang="en-US" sz="2000" b="1" dirty="0" smtClean="0"/>
              <a:t>Steel procurement, prototype test specimen design/fabrication, prototype test and prototype test result.</a:t>
            </a:r>
          </a:p>
          <a:p>
            <a:pPr marL="514350" indent="-514350">
              <a:buFont typeface="+mj-lt"/>
              <a:buAutoNum type="arabicParenR"/>
            </a:pPr>
            <a:r>
              <a:rPr lang="en-US" sz="2000" b="1" dirty="0" smtClean="0"/>
              <a:t>Steel pedigree (material characterization) definition/documentation.</a:t>
            </a:r>
          </a:p>
          <a:p>
            <a:pPr marL="514350" indent="-514350">
              <a:buFont typeface="+mj-lt"/>
              <a:buAutoNum type="arabicParenR"/>
            </a:pPr>
            <a:r>
              <a:rPr lang="en-US" sz="2000" b="1" dirty="0" smtClean="0"/>
              <a:t>Accurate loading definition</a:t>
            </a:r>
          </a:p>
          <a:p>
            <a:pPr marL="514350" indent="-514350">
              <a:buFont typeface="+mj-lt"/>
              <a:buAutoNum type="arabicParenR"/>
            </a:pPr>
            <a:r>
              <a:rPr lang="en-US" sz="2000" b="1" dirty="0" smtClean="0"/>
              <a:t>Test component geometry for stress/strain (FEM and other) analysis.</a:t>
            </a:r>
          </a:p>
          <a:p>
            <a:pPr marL="514350" indent="-514350">
              <a:buFont typeface="+mj-lt"/>
              <a:buAutoNum type="arabicParenR"/>
            </a:pPr>
            <a:r>
              <a:rPr lang="en-US" sz="2000" b="1" dirty="0" smtClean="0"/>
              <a:t>Total fatigue life predictions (crack initiation + crack propagation and other).</a:t>
            </a:r>
          </a:p>
          <a:p>
            <a:pPr marL="514350" indent="-514350">
              <a:buFont typeface="+mj-lt"/>
              <a:buAutoNum type="arabicParenR"/>
            </a:pPr>
            <a:r>
              <a:rPr lang="en-US" sz="2000" b="1" dirty="0" smtClean="0"/>
              <a:t>The next (crucial) step for discerning the transition from crack initiation to crack propagation.</a:t>
            </a:r>
          </a:p>
          <a:p>
            <a:pPr marL="514350" indent="-514350">
              <a:buFont typeface="+mj-lt"/>
              <a:buAutoNum type="arabicParenR"/>
            </a:pPr>
            <a:r>
              <a:rPr lang="en-US" sz="2000" b="1" dirty="0" smtClean="0"/>
              <a:t>Test Matrix and Future Work (committed to and not committed to).  </a:t>
            </a:r>
            <a:endParaRPr lang="en-US" sz="2000" b="1" dirty="0"/>
          </a:p>
        </p:txBody>
      </p:sp>
      <p:sp>
        <p:nvSpPr>
          <p:cNvPr id="4" name="Right Arrow 3"/>
          <p:cNvSpPr/>
          <p:nvPr/>
        </p:nvSpPr>
        <p:spPr>
          <a:xfrm>
            <a:off x="152400" y="422495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201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3"/>
          <p:cNvGrpSpPr>
            <a:grpSpLocks/>
          </p:cNvGrpSpPr>
          <p:nvPr/>
        </p:nvGrpSpPr>
        <p:grpSpPr bwMode="auto">
          <a:xfrm>
            <a:off x="381000" y="381000"/>
            <a:ext cx="2971800" cy="3327400"/>
            <a:chOff x="1200" y="444"/>
            <a:chExt cx="3282" cy="3770"/>
          </a:xfrm>
        </p:grpSpPr>
        <p:grpSp>
          <p:nvGrpSpPr>
            <p:cNvPr id="26650" name="Group 24"/>
            <p:cNvGrpSpPr>
              <a:grpSpLocks/>
            </p:cNvGrpSpPr>
            <p:nvPr/>
          </p:nvGrpSpPr>
          <p:grpSpPr bwMode="auto">
            <a:xfrm>
              <a:off x="1200" y="444"/>
              <a:ext cx="3217" cy="3770"/>
              <a:chOff x="1584" y="384"/>
              <a:chExt cx="3217" cy="3770"/>
            </a:xfrm>
          </p:grpSpPr>
          <p:pic>
            <p:nvPicPr>
              <p:cNvPr id="26654" name="Picture 2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80" y="384"/>
                <a:ext cx="3121" cy="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5" name="Rectangle 26"/>
              <p:cNvSpPr>
                <a:spLocks noChangeArrowheads="1"/>
              </p:cNvSpPr>
              <p:nvPr/>
            </p:nvSpPr>
            <p:spPr bwMode="auto">
              <a:xfrm>
                <a:off x="1584" y="2928"/>
                <a:ext cx="720" cy="9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51" name="Text Box 27"/>
            <p:cNvSpPr txBox="1">
              <a:spLocks noChangeArrowheads="1"/>
            </p:cNvSpPr>
            <p:nvPr/>
          </p:nvSpPr>
          <p:spPr bwMode="auto">
            <a:xfrm>
              <a:off x="3060" y="2124"/>
              <a:ext cx="720" cy="5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0.200 in</a:t>
              </a:r>
            </a:p>
          </p:txBody>
        </p:sp>
        <p:sp>
          <p:nvSpPr>
            <p:cNvPr id="26652" name="Text Box 28"/>
            <p:cNvSpPr txBox="1">
              <a:spLocks noChangeArrowheads="1"/>
            </p:cNvSpPr>
            <p:nvPr/>
          </p:nvSpPr>
          <p:spPr bwMode="auto">
            <a:xfrm>
              <a:off x="2106" y="529"/>
              <a:ext cx="582" cy="424"/>
            </a:xfrm>
            <a:prstGeom prst="rect">
              <a:avLst/>
            </a:prstGeom>
            <a:solidFill>
              <a:srgbClr val="FF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800" b="1">
                  <a:solidFill>
                    <a:srgbClr val="FF0000"/>
                  </a:solidFill>
                </a:rPr>
                <a:t>1.467 in</a:t>
              </a:r>
            </a:p>
          </p:txBody>
        </p:sp>
        <p:sp>
          <p:nvSpPr>
            <p:cNvPr id="26653" name="Text Box 29"/>
            <p:cNvSpPr txBox="1">
              <a:spLocks noChangeArrowheads="1"/>
            </p:cNvSpPr>
            <p:nvPr/>
          </p:nvSpPr>
          <p:spPr bwMode="auto">
            <a:xfrm>
              <a:off x="3137" y="1007"/>
              <a:ext cx="1345" cy="3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0.312 in holes</a:t>
              </a:r>
            </a:p>
          </p:txBody>
        </p:sp>
      </p:grpSp>
      <p:sp>
        <p:nvSpPr>
          <p:cNvPr id="26627" name="Rectangle 2"/>
          <p:cNvSpPr>
            <a:spLocks noGrp="1" noChangeArrowheads="1"/>
          </p:cNvSpPr>
          <p:nvPr>
            <p:ph type="title"/>
          </p:nvPr>
        </p:nvSpPr>
        <p:spPr>
          <a:xfrm>
            <a:off x="457200" y="0"/>
            <a:ext cx="8229600" cy="411163"/>
          </a:xfrm>
        </p:spPr>
        <p:txBody>
          <a:bodyPr/>
          <a:lstStyle/>
          <a:p>
            <a:pPr eaLnBrk="1" hangingPunct="1"/>
            <a:r>
              <a:rPr lang="en-US" sz="1600" b="1" smtClean="0"/>
              <a:t>Accurate Scanning Electron Microscope (SEM) Crack Growth Measurements</a:t>
            </a:r>
          </a:p>
        </p:txBody>
      </p:sp>
      <p:grpSp>
        <p:nvGrpSpPr>
          <p:cNvPr id="26628" name="Group 3"/>
          <p:cNvGrpSpPr>
            <a:grpSpLocks/>
          </p:cNvGrpSpPr>
          <p:nvPr/>
        </p:nvGrpSpPr>
        <p:grpSpPr bwMode="auto">
          <a:xfrm>
            <a:off x="3255906" y="3124200"/>
            <a:ext cx="5888094" cy="3505200"/>
            <a:chOff x="236" y="564"/>
            <a:chExt cx="4960" cy="3012"/>
          </a:xfrm>
        </p:grpSpPr>
        <p:grpSp>
          <p:nvGrpSpPr>
            <p:cNvPr id="26631" name="Group 4"/>
            <p:cNvGrpSpPr>
              <a:grpSpLocks/>
            </p:cNvGrpSpPr>
            <p:nvPr/>
          </p:nvGrpSpPr>
          <p:grpSpPr bwMode="auto">
            <a:xfrm>
              <a:off x="236" y="564"/>
              <a:ext cx="4960" cy="3012"/>
              <a:chOff x="236" y="564"/>
              <a:chExt cx="4960" cy="3012"/>
            </a:xfrm>
          </p:grpSpPr>
          <p:pic>
            <p:nvPicPr>
              <p:cNvPr id="26642" name="Picture 5" descr="PPT1D"/>
              <p:cNvPicPr>
                <a:picLocks noChangeAspect="1" noChangeArrowheads="1"/>
              </p:cNvPicPr>
              <p:nvPr/>
            </p:nvPicPr>
            <p:blipFill>
              <a:blip r:embed="rId4" cstate="print">
                <a:extLst>
                  <a:ext uri="{28A0092B-C50C-407E-A947-70E740481C1C}">
                    <a14:useLocalDpi xmlns:a14="http://schemas.microsoft.com/office/drawing/2010/main"/>
                  </a:ext>
                </a:extLst>
              </a:blip>
              <a:srcRect l="114" t="375" r="574" b="1125"/>
              <a:stretch>
                <a:fillRect/>
              </a:stretch>
            </p:blipFill>
            <p:spPr bwMode="auto">
              <a:xfrm>
                <a:off x="236" y="564"/>
                <a:ext cx="4960" cy="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643" name="Group 6"/>
              <p:cNvGrpSpPr>
                <a:grpSpLocks/>
              </p:cNvGrpSpPr>
              <p:nvPr/>
            </p:nvGrpSpPr>
            <p:grpSpPr bwMode="auto">
              <a:xfrm>
                <a:off x="4572" y="1200"/>
                <a:ext cx="343" cy="320"/>
                <a:chOff x="2034" y="1638"/>
                <a:chExt cx="343" cy="320"/>
              </a:xfrm>
            </p:grpSpPr>
            <p:sp>
              <p:nvSpPr>
                <p:cNvPr id="26648" name="AutoShape 7"/>
                <p:cNvSpPr>
                  <a:spLocks noChangeArrowheads="1"/>
                </p:cNvSpPr>
                <p:nvPr/>
              </p:nvSpPr>
              <p:spPr bwMode="auto">
                <a:xfrm>
                  <a:off x="2034" y="1710"/>
                  <a:ext cx="66" cy="84"/>
                </a:xfrm>
                <a:prstGeom prst="triangle">
                  <a:avLst>
                    <a:gd name="adj" fmla="val 50000"/>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Text Box 8"/>
                <p:cNvSpPr txBox="1">
                  <a:spLocks noChangeArrowheads="1"/>
                </p:cNvSpPr>
                <p:nvPr/>
              </p:nvSpPr>
              <p:spPr bwMode="auto">
                <a:xfrm>
                  <a:off x="2063" y="1638"/>
                  <a:ext cx="31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0066FF"/>
                      </a:solidFill>
                    </a:rPr>
                    <a:t>a</a:t>
                  </a:r>
                </a:p>
              </p:txBody>
            </p:sp>
          </p:grpSp>
          <p:sp>
            <p:nvSpPr>
              <p:cNvPr id="26644" name="Line 9"/>
              <p:cNvSpPr>
                <a:spLocks noChangeShapeType="1"/>
              </p:cNvSpPr>
              <p:nvPr/>
            </p:nvSpPr>
            <p:spPr bwMode="auto">
              <a:xfrm flipV="1">
                <a:off x="4464" y="1104"/>
                <a:ext cx="342" cy="6"/>
              </a:xfrm>
              <a:prstGeom prst="line">
                <a:avLst/>
              </a:prstGeom>
              <a:noFill/>
              <a:ln w="254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5" name="Line 10"/>
              <p:cNvSpPr>
                <a:spLocks noChangeShapeType="1"/>
              </p:cNvSpPr>
              <p:nvPr/>
            </p:nvSpPr>
            <p:spPr bwMode="auto">
              <a:xfrm>
                <a:off x="4464" y="1548"/>
                <a:ext cx="318" cy="0"/>
              </a:xfrm>
              <a:prstGeom prst="line">
                <a:avLst/>
              </a:prstGeom>
              <a:noFill/>
              <a:ln w="254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6" name="Line 11"/>
              <p:cNvSpPr>
                <a:spLocks noChangeShapeType="1"/>
              </p:cNvSpPr>
              <p:nvPr/>
            </p:nvSpPr>
            <p:spPr bwMode="auto">
              <a:xfrm>
                <a:off x="4692" y="1386"/>
                <a:ext cx="6" cy="15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7" name="Line 12"/>
              <p:cNvSpPr>
                <a:spLocks noChangeShapeType="1"/>
              </p:cNvSpPr>
              <p:nvPr/>
            </p:nvSpPr>
            <p:spPr bwMode="auto">
              <a:xfrm flipH="1" flipV="1">
                <a:off x="4692" y="1116"/>
                <a:ext cx="6" cy="156"/>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6632" name="Picture 13" descr="IMG_1642e"/>
            <p:cNvPicPr>
              <a:picLocks noChangeAspect="1" noChangeArrowheads="1"/>
            </p:cNvPicPr>
            <p:nvPr/>
          </p:nvPicPr>
          <p:blipFill>
            <a:blip r:embed="rId5">
              <a:lum bright="24000"/>
              <a:extLst>
                <a:ext uri="{28A0092B-C50C-407E-A947-70E740481C1C}">
                  <a14:useLocalDpi xmlns:a14="http://schemas.microsoft.com/office/drawing/2010/main"/>
                </a:ext>
              </a:extLst>
            </a:blip>
            <a:srcRect/>
            <a:stretch>
              <a:fillRect/>
            </a:stretch>
          </p:blipFill>
          <p:spPr bwMode="auto">
            <a:xfrm>
              <a:off x="1110" y="2082"/>
              <a:ext cx="1679" cy="52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33" name="Group 14"/>
            <p:cNvGrpSpPr>
              <a:grpSpLocks/>
            </p:cNvGrpSpPr>
            <p:nvPr/>
          </p:nvGrpSpPr>
          <p:grpSpPr bwMode="auto">
            <a:xfrm>
              <a:off x="1074" y="1080"/>
              <a:ext cx="1696" cy="806"/>
              <a:chOff x="978" y="1098"/>
              <a:chExt cx="1696" cy="806"/>
            </a:xfrm>
          </p:grpSpPr>
          <p:pic>
            <p:nvPicPr>
              <p:cNvPr id="26634" name="Picture 15" descr="IMG_1647e"/>
              <p:cNvPicPr>
                <a:picLocks noChangeAspect="1" noChangeArrowheads="1"/>
              </p:cNvPicPr>
              <p:nvPr/>
            </p:nvPicPr>
            <p:blipFill>
              <a:blip r:embed="rId6">
                <a:lum bright="12000"/>
                <a:extLst>
                  <a:ext uri="{28A0092B-C50C-407E-A947-70E740481C1C}">
                    <a14:useLocalDpi xmlns:a14="http://schemas.microsoft.com/office/drawing/2010/main"/>
                  </a:ext>
                </a:extLst>
              </a:blip>
              <a:srcRect/>
              <a:stretch>
                <a:fillRect/>
              </a:stretch>
            </p:blipFill>
            <p:spPr bwMode="auto">
              <a:xfrm>
                <a:off x="978" y="1098"/>
                <a:ext cx="1696" cy="48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26635" name="Group 16"/>
              <p:cNvGrpSpPr>
                <a:grpSpLocks/>
              </p:cNvGrpSpPr>
              <p:nvPr/>
            </p:nvGrpSpPr>
            <p:grpSpPr bwMode="auto">
              <a:xfrm>
                <a:off x="2088" y="1584"/>
                <a:ext cx="343" cy="320"/>
                <a:chOff x="2034" y="1638"/>
                <a:chExt cx="343" cy="320"/>
              </a:xfrm>
            </p:grpSpPr>
            <p:sp>
              <p:nvSpPr>
                <p:cNvPr id="26640" name="AutoShape 17"/>
                <p:cNvSpPr>
                  <a:spLocks noChangeArrowheads="1"/>
                </p:cNvSpPr>
                <p:nvPr/>
              </p:nvSpPr>
              <p:spPr bwMode="auto">
                <a:xfrm>
                  <a:off x="2034" y="1710"/>
                  <a:ext cx="66" cy="84"/>
                </a:xfrm>
                <a:prstGeom prst="triangle">
                  <a:avLst>
                    <a:gd name="adj" fmla="val 50000"/>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Text Box 18"/>
                <p:cNvSpPr txBox="1">
                  <a:spLocks noChangeArrowheads="1"/>
                </p:cNvSpPr>
                <p:nvPr/>
              </p:nvSpPr>
              <p:spPr bwMode="auto">
                <a:xfrm>
                  <a:off x="2063" y="1638"/>
                  <a:ext cx="31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0066FF"/>
                      </a:solidFill>
                    </a:rPr>
                    <a:t>a</a:t>
                  </a:r>
                </a:p>
              </p:txBody>
            </p:sp>
          </p:grpSp>
          <p:sp>
            <p:nvSpPr>
              <p:cNvPr id="26636" name="Line 19"/>
              <p:cNvSpPr>
                <a:spLocks noChangeShapeType="1"/>
              </p:cNvSpPr>
              <p:nvPr/>
            </p:nvSpPr>
            <p:spPr bwMode="auto">
              <a:xfrm>
                <a:off x="2058" y="1308"/>
                <a:ext cx="12" cy="498"/>
              </a:xfrm>
              <a:prstGeom prst="line">
                <a:avLst/>
              </a:prstGeom>
              <a:noFill/>
              <a:ln w="25400">
                <a:solidFill>
                  <a:srgbClr val="00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Line 20"/>
              <p:cNvSpPr>
                <a:spLocks noChangeShapeType="1"/>
              </p:cNvSpPr>
              <p:nvPr/>
            </p:nvSpPr>
            <p:spPr bwMode="auto">
              <a:xfrm>
                <a:off x="2256" y="1308"/>
                <a:ext cx="12" cy="498"/>
              </a:xfrm>
              <a:prstGeom prst="line">
                <a:avLst/>
              </a:prstGeom>
              <a:noFill/>
              <a:ln w="25400">
                <a:solidFill>
                  <a:srgbClr val="00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21"/>
              <p:cNvSpPr>
                <a:spLocks noChangeShapeType="1"/>
              </p:cNvSpPr>
              <p:nvPr/>
            </p:nvSpPr>
            <p:spPr bwMode="auto">
              <a:xfrm>
                <a:off x="1920" y="1698"/>
                <a:ext cx="144"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Line 22"/>
              <p:cNvSpPr>
                <a:spLocks noChangeShapeType="1"/>
              </p:cNvSpPr>
              <p:nvPr/>
            </p:nvSpPr>
            <p:spPr bwMode="auto">
              <a:xfrm flipH="1">
                <a:off x="2262" y="1698"/>
                <a:ext cx="108"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26630" name="Picture 37" descr="IMG_1665b"/>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04800" y="3886200"/>
            <a:ext cx="2543175" cy="2659063"/>
          </a:xfrm>
          <a:prstGeom prst="rect">
            <a:avLst/>
          </a:prstGeom>
          <a:noFill/>
          <a:ln w="635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24218" y="6580213"/>
            <a:ext cx="4038600" cy="276999"/>
          </a:xfrm>
          <a:prstGeom prst="rect">
            <a:avLst/>
          </a:prstGeom>
          <a:noFill/>
        </p:spPr>
        <p:txBody>
          <a:bodyPr wrap="square" rtlCol="0">
            <a:spAutoFit/>
          </a:bodyPr>
          <a:lstStyle/>
          <a:p>
            <a:r>
              <a:rPr lang="en-US" sz="1200" b="1" dirty="0" smtClean="0"/>
              <a:t>To </a:t>
            </a:r>
            <a:r>
              <a:rPr lang="en-US" sz="1200" b="1" dirty="0"/>
              <a:t>be evaluated by a second robotic welded prototype </a:t>
            </a:r>
            <a:r>
              <a:rPr lang="en-US" sz="1200" b="1" dirty="0" smtClean="0"/>
              <a:t>test</a:t>
            </a:r>
            <a:endParaRPr lang="en-US" sz="1200" dirty="0"/>
          </a:p>
        </p:txBody>
      </p:sp>
      <p:grpSp>
        <p:nvGrpSpPr>
          <p:cNvPr id="4" name="Group 3"/>
          <p:cNvGrpSpPr/>
          <p:nvPr/>
        </p:nvGrpSpPr>
        <p:grpSpPr>
          <a:xfrm>
            <a:off x="3581400" y="408801"/>
            <a:ext cx="5294313" cy="2715399"/>
            <a:chOff x="3581400" y="408801"/>
            <a:chExt cx="5294313" cy="2715399"/>
          </a:xfrm>
        </p:grpSpPr>
        <p:pic>
          <p:nvPicPr>
            <p:cNvPr id="26629" name="Picture 36" descr="PPT1EC"/>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581400" y="457200"/>
              <a:ext cx="52943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28556" y="408801"/>
              <a:ext cx="629443" cy="276999"/>
            </a:xfrm>
            <a:prstGeom prst="rect">
              <a:avLst/>
            </a:prstGeom>
            <a:solidFill>
              <a:schemeClr val="bg1"/>
            </a:solidFill>
          </p:spPr>
          <p:txBody>
            <a:bodyPr wrap="square" rtlCol="0">
              <a:spAutoFit/>
            </a:bodyPr>
            <a:lstStyle/>
            <a:p>
              <a:r>
                <a:rPr lang="en-US" sz="1200" b="1" dirty="0" smtClean="0"/>
                <a:t>R = 0.5</a:t>
              </a:r>
              <a:endParaRPr lang="en-US" sz="1200" b="1" dirty="0"/>
            </a:p>
          </p:txBody>
        </p:sp>
      </p:grpSp>
    </p:spTree>
    <p:extLst>
      <p:ext uri="{BB962C8B-B14F-4D97-AF65-F5344CB8AC3E}">
        <p14:creationId xmlns:p14="http://schemas.microsoft.com/office/powerpoint/2010/main" val="26323335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11040"/>
            <a:ext cx="3733800" cy="487362"/>
          </a:xfrm>
        </p:spPr>
        <p:txBody>
          <a:bodyPr>
            <a:normAutofit fontScale="90000"/>
          </a:bodyPr>
          <a:lstStyle/>
          <a:p>
            <a:r>
              <a:rPr lang="en-US" sz="2800" b="1" dirty="0" smtClean="0"/>
              <a:t>Effort Definition</a:t>
            </a:r>
            <a:endParaRPr lang="en-US" sz="2800" b="1" dirty="0"/>
          </a:p>
        </p:txBody>
      </p:sp>
      <p:sp>
        <p:nvSpPr>
          <p:cNvPr id="3" name="Content Placeholder 2"/>
          <p:cNvSpPr>
            <a:spLocks noGrp="1"/>
          </p:cNvSpPr>
          <p:nvPr>
            <p:ph idx="1"/>
          </p:nvPr>
        </p:nvSpPr>
        <p:spPr>
          <a:xfrm>
            <a:off x="609600" y="1752600"/>
            <a:ext cx="8229600" cy="3581400"/>
          </a:xfrm>
        </p:spPr>
        <p:txBody>
          <a:bodyPr>
            <a:normAutofit/>
          </a:bodyPr>
          <a:lstStyle/>
          <a:p>
            <a:pPr marL="514350" indent="-514350">
              <a:buFont typeface="+mj-lt"/>
              <a:buAutoNum type="arabicParenR"/>
            </a:pPr>
            <a:r>
              <a:rPr lang="en-US" sz="2000" b="1" dirty="0" smtClean="0"/>
              <a:t>Steel procurement, prototype test specimen design/fabrication, prototype test and prototype test result.</a:t>
            </a:r>
          </a:p>
          <a:p>
            <a:pPr marL="514350" indent="-514350">
              <a:buFont typeface="+mj-lt"/>
              <a:buAutoNum type="arabicParenR"/>
            </a:pPr>
            <a:r>
              <a:rPr lang="en-US" sz="2000" b="1" dirty="0" smtClean="0"/>
              <a:t>Steel pedigree (material characterization) definition/documentation.</a:t>
            </a:r>
          </a:p>
          <a:p>
            <a:pPr marL="514350" indent="-514350">
              <a:buFont typeface="+mj-lt"/>
              <a:buAutoNum type="arabicParenR"/>
            </a:pPr>
            <a:r>
              <a:rPr lang="en-US" sz="2000" b="1" dirty="0" smtClean="0"/>
              <a:t>Accurate loading definition</a:t>
            </a:r>
          </a:p>
          <a:p>
            <a:pPr marL="514350" indent="-514350">
              <a:buFont typeface="+mj-lt"/>
              <a:buAutoNum type="arabicParenR"/>
            </a:pPr>
            <a:r>
              <a:rPr lang="en-US" sz="2000" b="1" dirty="0" smtClean="0"/>
              <a:t>Test component geometry for stress/strain (FEM and other) analysis.</a:t>
            </a:r>
          </a:p>
          <a:p>
            <a:pPr marL="514350" indent="-514350">
              <a:buFont typeface="+mj-lt"/>
              <a:buAutoNum type="arabicParenR"/>
            </a:pPr>
            <a:r>
              <a:rPr lang="en-US" sz="2000" b="1" dirty="0" smtClean="0"/>
              <a:t>Total fatigue life predictions (crack initiation + crack propagation and other).</a:t>
            </a:r>
          </a:p>
          <a:p>
            <a:pPr marL="514350" indent="-514350">
              <a:buFont typeface="+mj-lt"/>
              <a:buAutoNum type="arabicParenR"/>
            </a:pPr>
            <a:r>
              <a:rPr lang="en-US" sz="2000" b="1" dirty="0" smtClean="0"/>
              <a:t>The next (crucial) step for discerning the transition from crack initiation to crack propagation.</a:t>
            </a:r>
          </a:p>
          <a:p>
            <a:pPr marL="514350" indent="-514350">
              <a:buFont typeface="+mj-lt"/>
              <a:buAutoNum type="arabicParenR"/>
            </a:pPr>
            <a:r>
              <a:rPr lang="en-US" sz="2000" b="1" dirty="0" smtClean="0"/>
              <a:t>Test Matrix and Future Work (committed to and not committed to).  </a:t>
            </a:r>
            <a:endParaRPr lang="en-US" sz="2000" b="1" dirty="0"/>
          </a:p>
        </p:txBody>
      </p:sp>
      <p:sp>
        <p:nvSpPr>
          <p:cNvPr id="4" name="Right Arrow 3"/>
          <p:cNvSpPr/>
          <p:nvPr/>
        </p:nvSpPr>
        <p:spPr>
          <a:xfrm>
            <a:off x="158436" y="48768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46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15089"/>
            <a:ext cx="8610600" cy="314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Test Matrix and Future Work</a:t>
            </a:r>
            <a:endParaRPr lang="en-US" sz="2400" b="1" dirty="0"/>
          </a:p>
        </p:txBody>
      </p:sp>
      <p:pic>
        <p:nvPicPr>
          <p:cNvPr id="2" name="Snagit_PPT790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208" y="329697"/>
            <a:ext cx="4622902" cy="3931038"/>
          </a:xfrm>
          <a:prstGeom prst="rect">
            <a:avLst/>
          </a:prstGeom>
        </p:spPr>
      </p:pic>
      <p:grpSp>
        <p:nvGrpSpPr>
          <p:cNvPr id="4" name="Group 3"/>
          <p:cNvGrpSpPr/>
          <p:nvPr/>
        </p:nvGrpSpPr>
        <p:grpSpPr>
          <a:xfrm>
            <a:off x="126219" y="4260735"/>
            <a:ext cx="8678929" cy="2373942"/>
            <a:chOff x="126219" y="4260735"/>
            <a:chExt cx="8678929" cy="2373942"/>
          </a:xfrm>
        </p:grpSpPr>
        <p:pic>
          <p:nvPicPr>
            <p:cNvPr id="6" name="Snagit_PPT36C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6219" y="4260735"/>
              <a:ext cx="8678929" cy="2373942"/>
            </a:xfrm>
            <a:prstGeom prst="rect">
              <a:avLst/>
            </a:prstGeom>
          </p:spPr>
        </p:pic>
        <p:sp>
          <p:nvSpPr>
            <p:cNvPr id="3" name="TextBox 2"/>
            <p:cNvSpPr txBox="1"/>
            <p:nvPr/>
          </p:nvSpPr>
          <p:spPr>
            <a:xfrm>
              <a:off x="846499" y="5732372"/>
              <a:ext cx="4267200" cy="307777"/>
            </a:xfrm>
            <a:prstGeom prst="rect">
              <a:avLst/>
            </a:prstGeom>
            <a:noFill/>
          </p:spPr>
          <p:txBody>
            <a:bodyPr wrap="square" rtlCol="0">
              <a:spAutoFit/>
            </a:bodyPr>
            <a:lstStyle/>
            <a:p>
              <a:r>
                <a:rPr lang="en-US" sz="1400" b="1" dirty="0" smtClean="0"/>
                <a:t>: Read marker band “striation patterns</a:t>
              </a:r>
              <a:endParaRPr lang="en-US" sz="1400" b="1" dirty="0"/>
            </a:p>
          </p:txBody>
        </p:sp>
      </p:grpSp>
    </p:spTree>
    <p:extLst>
      <p:ext uri="{BB962C8B-B14F-4D97-AF65-F5344CB8AC3E}">
        <p14:creationId xmlns:p14="http://schemas.microsoft.com/office/powerpoint/2010/main" val="388880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85800"/>
          </a:xfrm>
        </p:spPr>
        <p:txBody>
          <a:bodyPr>
            <a:noAutofit/>
          </a:bodyPr>
          <a:lstStyle/>
          <a:p>
            <a:r>
              <a:rPr lang="en-US" sz="2400" b="1" dirty="0" smtClean="0"/>
              <a:t>Machined </a:t>
            </a:r>
            <a:br>
              <a:rPr lang="en-US" sz="2400" b="1" dirty="0" smtClean="0"/>
            </a:br>
            <a:r>
              <a:rPr lang="en-US" sz="2400" b="1" dirty="0" smtClean="0"/>
              <a:t>Specimen Configuration and Test Fixture/FEM Boundary Conditions</a:t>
            </a:r>
            <a:endParaRPr lang="en-US" sz="2400" b="1" dirty="0"/>
          </a:p>
        </p:txBody>
      </p:sp>
      <p:grpSp>
        <p:nvGrpSpPr>
          <p:cNvPr id="5" name="Group 4"/>
          <p:cNvGrpSpPr/>
          <p:nvPr/>
        </p:nvGrpSpPr>
        <p:grpSpPr>
          <a:xfrm>
            <a:off x="534571" y="804342"/>
            <a:ext cx="7692519" cy="5395412"/>
            <a:chOff x="49104" y="762000"/>
            <a:chExt cx="7692519" cy="5395412"/>
          </a:xfrm>
        </p:grpSpPr>
        <p:sp>
          <p:nvSpPr>
            <p:cNvPr id="3" name="TextBox 2"/>
            <p:cNvSpPr txBox="1"/>
            <p:nvPr/>
          </p:nvSpPr>
          <p:spPr>
            <a:xfrm>
              <a:off x="49104" y="762000"/>
              <a:ext cx="4123790" cy="1569660"/>
            </a:xfrm>
            <a:prstGeom prst="rect">
              <a:avLst/>
            </a:prstGeom>
            <a:noFill/>
            <a:ln>
              <a:solidFill>
                <a:srgbClr val="FF0000"/>
              </a:solidFill>
            </a:ln>
          </p:spPr>
          <p:txBody>
            <a:bodyPr wrap="square" rtlCol="0">
              <a:spAutoFit/>
            </a:bodyPr>
            <a:lstStyle/>
            <a:p>
              <a:r>
                <a:rPr lang="en-US" sz="1200" b="1" dirty="0" smtClean="0">
                  <a:solidFill>
                    <a:srgbClr val="FF0000"/>
                  </a:solidFill>
                </a:rPr>
                <a:t>Eliminate the weld entirely – machine the entire specimen from the 101.6 mm x 101.6 mm bar.  Duplicate, by machining,  the weld profile and weld toe radius as closely as possible so the sample is consistently made from the same material.  Comparing the test results from these samples relative to the test results from the previously welded samples.  This will confirm (or not) how sound an assumption it is to use the base material properties when analyzing welded structures.  </a:t>
              </a:r>
              <a:endParaRPr lang="en-US" sz="1200" b="1" dirty="0">
                <a:solidFill>
                  <a:srgbClr val="FF0000"/>
                </a:solidFill>
              </a:endParaRPr>
            </a:p>
          </p:txBody>
        </p:sp>
        <p:grpSp>
          <p:nvGrpSpPr>
            <p:cNvPr id="28" name="Group 27"/>
            <p:cNvGrpSpPr/>
            <p:nvPr/>
          </p:nvGrpSpPr>
          <p:grpSpPr>
            <a:xfrm>
              <a:off x="304800" y="838200"/>
              <a:ext cx="7436823" cy="5319212"/>
              <a:chOff x="304800" y="838200"/>
              <a:chExt cx="7436823" cy="5319212"/>
            </a:xfrm>
          </p:grpSpPr>
          <p:grpSp>
            <p:nvGrpSpPr>
              <p:cNvPr id="17" name="Group 16"/>
              <p:cNvGrpSpPr/>
              <p:nvPr/>
            </p:nvGrpSpPr>
            <p:grpSpPr>
              <a:xfrm>
                <a:off x="304800" y="838200"/>
                <a:ext cx="7436823" cy="5319212"/>
                <a:chOff x="116941" y="624389"/>
                <a:chExt cx="7503059" cy="5319212"/>
              </a:xfrm>
            </p:grpSpPr>
            <p:pic>
              <p:nvPicPr>
                <p:cNvPr id="4" name="Snagit_PPT34C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38600" y="624389"/>
                  <a:ext cx="3581400" cy="531921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16"/>
                <a:stretch/>
              </p:blipFill>
              <p:spPr>
                <a:xfrm>
                  <a:off x="1981200" y="2286000"/>
                  <a:ext cx="1609344" cy="3352800"/>
                </a:xfrm>
                <a:prstGeom prst="rect">
                  <a:avLst/>
                </a:prstGeom>
              </p:spPr>
            </p:pic>
            <p:pic>
              <p:nvPicPr>
                <p:cNvPr id="1026" name="Picture 2"/>
                <p:cNvPicPr>
                  <a:picLocks noChangeAspect="1" noChangeArrowheads="1"/>
                </p:cNvPicPr>
                <p:nvPr/>
              </p:nvPicPr>
              <p:blipFill>
                <a:blip r:embed="rId4">
                  <a:grayscl/>
                  <a:extLst>
                    <a:ext uri="{28A0092B-C50C-407E-A947-70E740481C1C}">
                      <a14:useLocalDpi xmlns:a14="http://schemas.microsoft.com/office/drawing/2010/main"/>
                    </a:ext>
                  </a:extLst>
                </a:blip>
                <a:srcRect/>
                <a:stretch>
                  <a:fillRect/>
                </a:stretch>
              </p:blipFill>
              <p:spPr bwMode="auto">
                <a:xfrm>
                  <a:off x="116941" y="2286001"/>
                  <a:ext cx="1409700"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1611517" y="3701829"/>
                  <a:ext cx="304800"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665145" y="3710882"/>
                  <a:ext cx="304800"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p:cNvCxnSpPr/>
              <p:nvPr/>
            </p:nvCxnSpPr>
            <p:spPr>
              <a:xfrm>
                <a:off x="1937236" y="2331660"/>
                <a:ext cx="805964" cy="25451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1559" y="2331661"/>
                <a:ext cx="1753441" cy="22984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72735" y="2331661"/>
                <a:ext cx="2580465" cy="23927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37236" y="2331661"/>
                <a:ext cx="1491764" cy="26213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427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85800"/>
          </a:xfrm>
        </p:spPr>
        <p:txBody>
          <a:bodyPr>
            <a:noAutofit/>
          </a:bodyPr>
          <a:lstStyle/>
          <a:p>
            <a:r>
              <a:rPr lang="en-US" sz="2400" b="1" dirty="0" smtClean="0"/>
              <a:t>Load Carrying Weld </a:t>
            </a:r>
            <a:br>
              <a:rPr lang="en-US" sz="2400" b="1" dirty="0" smtClean="0"/>
            </a:br>
            <a:r>
              <a:rPr lang="en-US" sz="2400" b="1" dirty="0" smtClean="0"/>
              <a:t>Specimen Configuration and Test Fixture/FEM Boundary Conditions</a:t>
            </a:r>
            <a:endParaRPr lang="en-US" sz="2400" b="1" dirty="0"/>
          </a:p>
        </p:txBody>
      </p:sp>
      <p:grpSp>
        <p:nvGrpSpPr>
          <p:cNvPr id="17" name="Group 16"/>
          <p:cNvGrpSpPr/>
          <p:nvPr/>
        </p:nvGrpSpPr>
        <p:grpSpPr>
          <a:xfrm>
            <a:off x="304800" y="838200"/>
            <a:ext cx="8555529" cy="5319212"/>
            <a:chOff x="116941" y="624389"/>
            <a:chExt cx="8631729" cy="5319212"/>
          </a:xfrm>
        </p:grpSpPr>
        <p:pic>
          <p:nvPicPr>
            <p:cNvPr id="4" name="Snagit_PPT34C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38600" y="624389"/>
              <a:ext cx="3581400" cy="531921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16"/>
            <a:stretch/>
          </p:blipFill>
          <p:spPr>
            <a:xfrm>
              <a:off x="1981200" y="2286000"/>
              <a:ext cx="1609344" cy="3352800"/>
            </a:xfrm>
            <a:prstGeom prst="rect">
              <a:avLst/>
            </a:prstGeom>
          </p:spPr>
        </p:pic>
        <p:pic>
          <p:nvPicPr>
            <p:cNvPr id="1026" name="Picture 2"/>
            <p:cNvPicPr>
              <a:picLocks noChangeAspect="1" noChangeArrowheads="1"/>
            </p:cNvPicPr>
            <p:nvPr/>
          </p:nvPicPr>
          <p:blipFill>
            <a:blip r:embed="rId4">
              <a:grayscl/>
              <a:extLst>
                <a:ext uri="{28A0092B-C50C-407E-A947-70E740481C1C}">
                  <a14:useLocalDpi xmlns:a14="http://schemas.microsoft.com/office/drawing/2010/main"/>
                </a:ext>
              </a:extLst>
            </a:blip>
            <a:srcRect/>
            <a:stretch>
              <a:fillRect/>
            </a:stretch>
          </p:blipFill>
          <p:spPr bwMode="auto">
            <a:xfrm>
              <a:off x="116941" y="2286001"/>
              <a:ext cx="1409700"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1611517" y="3701829"/>
              <a:ext cx="304800"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665145" y="3710882"/>
              <a:ext cx="304800"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693939" y="3710882"/>
              <a:ext cx="304800"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62870" y="3424535"/>
              <a:ext cx="685800" cy="923330"/>
            </a:xfrm>
            <a:prstGeom prst="rect">
              <a:avLst/>
            </a:prstGeom>
            <a:noFill/>
            <a:ln>
              <a:solidFill>
                <a:schemeClr val="accent1"/>
              </a:solidFill>
            </a:ln>
          </p:spPr>
          <p:txBody>
            <a:bodyPr wrap="square" rtlCol="0">
              <a:spAutoFit/>
            </a:bodyPr>
            <a:lstStyle/>
            <a:p>
              <a:pPr algn="ctr"/>
              <a:r>
                <a:rPr lang="en-US" b="1" dirty="0" smtClean="0">
                  <a:solidFill>
                    <a:schemeClr val="accent1">
                      <a:lumMod val="75000"/>
                    </a:schemeClr>
                  </a:solidFill>
                </a:rPr>
                <a:t>See Next Slide</a:t>
              </a:r>
              <a:endParaRPr lang="en-US" b="1" dirty="0">
                <a:solidFill>
                  <a:schemeClr val="accent1">
                    <a:lumMod val="75000"/>
                  </a:schemeClr>
                </a:solidFill>
              </a:endParaRPr>
            </a:p>
          </p:txBody>
        </p:sp>
      </p:grpSp>
    </p:spTree>
    <p:extLst>
      <p:ext uri="{BB962C8B-B14F-4D97-AF65-F5344CB8AC3E}">
        <p14:creationId xmlns:p14="http://schemas.microsoft.com/office/powerpoint/2010/main" val="174338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400" b="1" dirty="0" smtClean="0"/>
              <a:t>Specimen in Test Rig</a:t>
            </a:r>
            <a:endParaRPr lang="en-US" sz="2400" dirty="0"/>
          </a:p>
        </p:txBody>
      </p:sp>
      <p:grpSp>
        <p:nvGrpSpPr>
          <p:cNvPr id="5" name="Group 4"/>
          <p:cNvGrpSpPr/>
          <p:nvPr/>
        </p:nvGrpSpPr>
        <p:grpSpPr>
          <a:xfrm>
            <a:off x="609600" y="1342775"/>
            <a:ext cx="8279398" cy="4970123"/>
            <a:chOff x="609600" y="1342775"/>
            <a:chExt cx="8279398" cy="4970123"/>
          </a:xfrm>
        </p:grpSpPr>
        <p:pic>
          <p:nvPicPr>
            <p:cNvPr id="3" name="Snagit_PPTBA0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342775"/>
              <a:ext cx="6172200" cy="4970123"/>
            </a:xfrm>
            <a:prstGeom prst="rect">
              <a:avLst/>
            </a:prstGeom>
          </p:spPr>
        </p:pic>
        <p:sp>
          <p:nvSpPr>
            <p:cNvPr id="13" name="Right Arrow 12"/>
            <p:cNvSpPr/>
            <p:nvPr/>
          </p:nvSpPr>
          <p:spPr>
            <a:xfrm>
              <a:off x="609600" y="3555934"/>
              <a:ext cx="304800"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7843578" y="3463028"/>
              <a:ext cx="1045420" cy="923330"/>
              <a:chOff x="7814909" y="3638346"/>
              <a:chExt cx="1045420" cy="923330"/>
            </a:xfrm>
          </p:grpSpPr>
          <p:sp>
            <p:nvSpPr>
              <p:cNvPr id="17" name="Right Arrow 16"/>
              <p:cNvSpPr/>
              <p:nvPr/>
            </p:nvSpPr>
            <p:spPr>
              <a:xfrm>
                <a:off x="7814909" y="3924693"/>
                <a:ext cx="302109"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0583" y="3638346"/>
                <a:ext cx="679746" cy="923330"/>
              </a:xfrm>
              <a:prstGeom prst="rect">
                <a:avLst/>
              </a:prstGeom>
              <a:noFill/>
              <a:ln>
                <a:solidFill>
                  <a:schemeClr val="accent1"/>
                </a:solidFill>
              </a:ln>
            </p:spPr>
            <p:txBody>
              <a:bodyPr wrap="square" rtlCol="0">
                <a:spAutoFit/>
              </a:bodyPr>
              <a:lstStyle/>
              <a:p>
                <a:pPr algn="ctr"/>
                <a:r>
                  <a:rPr lang="en-US" b="1" dirty="0" smtClean="0">
                    <a:solidFill>
                      <a:schemeClr val="accent1">
                        <a:lumMod val="75000"/>
                      </a:schemeClr>
                    </a:solidFill>
                  </a:rPr>
                  <a:t>See Next Slide</a:t>
                </a:r>
                <a:endParaRPr lang="en-US" b="1" dirty="0">
                  <a:solidFill>
                    <a:schemeClr val="accent1">
                      <a:lumMod val="75000"/>
                    </a:schemeClr>
                  </a:solidFill>
                </a:endParaRPr>
              </a:p>
            </p:txBody>
          </p:sp>
        </p:grpSp>
      </p:grpSp>
    </p:spTree>
    <p:extLst>
      <p:ext uri="{BB962C8B-B14F-4D97-AF65-F5344CB8AC3E}">
        <p14:creationId xmlns:p14="http://schemas.microsoft.com/office/powerpoint/2010/main" val="388189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152400"/>
            <a:ext cx="82296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Specimen Crack After Inability To Carry Load In Test Rig</a:t>
            </a:r>
            <a:endParaRPr lang="en-US" sz="2400" dirty="0"/>
          </a:p>
        </p:txBody>
      </p:sp>
      <p:grpSp>
        <p:nvGrpSpPr>
          <p:cNvPr id="13" name="Group 12"/>
          <p:cNvGrpSpPr/>
          <p:nvPr/>
        </p:nvGrpSpPr>
        <p:grpSpPr>
          <a:xfrm>
            <a:off x="76200" y="973269"/>
            <a:ext cx="8926884" cy="5562600"/>
            <a:chOff x="76200" y="973269"/>
            <a:chExt cx="8926884" cy="556260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457200" y="973269"/>
              <a:ext cx="7416800" cy="5562600"/>
            </a:xfrm>
            <a:prstGeom prst="rect">
              <a:avLst/>
            </a:prstGeom>
          </p:spPr>
        </p:pic>
        <p:sp>
          <p:nvSpPr>
            <p:cNvPr id="6" name="Right Arrow 5"/>
            <p:cNvSpPr/>
            <p:nvPr/>
          </p:nvSpPr>
          <p:spPr>
            <a:xfrm>
              <a:off x="76200" y="3403933"/>
              <a:ext cx="304800"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57664" y="3376603"/>
              <a:ext cx="1045420" cy="923330"/>
              <a:chOff x="7814909" y="3638346"/>
              <a:chExt cx="1045420" cy="923330"/>
            </a:xfrm>
          </p:grpSpPr>
          <p:sp>
            <p:nvSpPr>
              <p:cNvPr id="11" name="Right Arrow 10"/>
              <p:cNvSpPr/>
              <p:nvPr/>
            </p:nvSpPr>
            <p:spPr>
              <a:xfrm>
                <a:off x="7814909" y="3924693"/>
                <a:ext cx="302109"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80583" y="3638346"/>
                <a:ext cx="679746" cy="923330"/>
              </a:xfrm>
              <a:prstGeom prst="rect">
                <a:avLst/>
              </a:prstGeom>
              <a:noFill/>
              <a:ln>
                <a:solidFill>
                  <a:schemeClr val="accent1"/>
                </a:solidFill>
              </a:ln>
            </p:spPr>
            <p:txBody>
              <a:bodyPr wrap="square" rtlCol="0">
                <a:spAutoFit/>
              </a:bodyPr>
              <a:lstStyle/>
              <a:p>
                <a:pPr algn="ctr"/>
                <a:r>
                  <a:rPr lang="en-US" b="1" dirty="0" smtClean="0">
                    <a:solidFill>
                      <a:schemeClr val="accent1">
                        <a:lumMod val="75000"/>
                      </a:schemeClr>
                    </a:solidFill>
                  </a:rPr>
                  <a:t>See Next Slide</a:t>
                </a:r>
                <a:endParaRPr lang="en-US" b="1" dirty="0">
                  <a:solidFill>
                    <a:schemeClr val="accent1">
                      <a:lumMod val="75000"/>
                    </a:schemeClr>
                  </a:solidFill>
                </a:endParaRPr>
              </a:p>
            </p:txBody>
          </p:sp>
        </p:grpSp>
      </p:grpSp>
    </p:spTree>
    <p:extLst>
      <p:ext uri="{BB962C8B-B14F-4D97-AF65-F5344CB8AC3E}">
        <p14:creationId xmlns:p14="http://schemas.microsoft.com/office/powerpoint/2010/main" val="306498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8600" y="565071"/>
            <a:ext cx="7905436" cy="5410200"/>
            <a:chOff x="228600" y="874151"/>
            <a:chExt cx="7905436" cy="5410200"/>
          </a:xfrm>
        </p:grpSpPr>
        <p:sp>
          <p:nvSpPr>
            <p:cNvPr id="6" name="Right Arrow 5"/>
            <p:cNvSpPr/>
            <p:nvPr/>
          </p:nvSpPr>
          <p:spPr>
            <a:xfrm>
              <a:off x="228600" y="3403933"/>
              <a:ext cx="304800"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20436" y="874151"/>
              <a:ext cx="7213600" cy="5410200"/>
            </a:xfrm>
            <a:prstGeom prst="rect">
              <a:avLst/>
            </a:prstGeom>
          </p:spPr>
        </p:pic>
      </p:grpSp>
      <p:sp>
        <p:nvSpPr>
          <p:cNvPr id="8" name="Title 1"/>
          <p:cNvSpPr txBox="1">
            <a:spLocks/>
          </p:cNvSpPr>
          <p:nvPr/>
        </p:nvSpPr>
        <p:spPr>
          <a:xfrm>
            <a:off x="412436" y="76200"/>
            <a:ext cx="82296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Specimen Crack Fracture Surface</a:t>
            </a:r>
            <a:endParaRPr lang="en-US" sz="2400" dirty="0"/>
          </a:p>
        </p:txBody>
      </p:sp>
      <p:sp>
        <p:nvSpPr>
          <p:cNvPr id="2" name="TextBox 1"/>
          <p:cNvSpPr txBox="1"/>
          <p:nvPr/>
        </p:nvSpPr>
        <p:spPr>
          <a:xfrm>
            <a:off x="239917" y="6139934"/>
            <a:ext cx="8534400" cy="369332"/>
          </a:xfrm>
          <a:prstGeom prst="rect">
            <a:avLst/>
          </a:prstGeom>
          <a:noFill/>
        </p:spPr>
        <p:txBody>
          <a:bodyPr wrap="square" rtlCol="0">
            <a:spAutoFit/>
          </a:bodyPr>
          <a:lstStyle/>
          <a:p>
            <a:r>
              <a:rPr lang="en-US" b="1" dirty="0" smtClean="0">
                <a:solidFill>
                  <a:srgbClr val="FF0000"/>
                </a:solidFill>
              </a:rPr>
              <a:t>Total Prototype Test Fatigue Life (Crack Initiation + Crack Propagation) = 36,895 Cycles</a:t>
            </a:r>
            <a:endParaRPr lang="en-US" b="1" dirty="0">
              <a:solidFill>
                <a:srgbClr val="FF0000"/>
              </a:solidFill>
            </a:endParaRPr>
          </a:p>
        </p:txBody>
      </p:sp>
    </p:spTree>
    <p:extLst>
      <p:ext uri="{BB962C8B-B14F-4D97-AF65-F5344CB8AC3E}">
        <p14:creationId xmlns:p14="http://schemas.microsoft.com/office/powerpoint/2010/main" val="2282233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50" y="25651"/>
            <a:ext cx="3733800" cy="487362"/>
          </a:xfrm>
        </p:spPr>
        <p:txBody>
          <a:bodyPr>
            <a:normAutofit fontScale="90000"/>
          </a:bodyPr>
          <a:lstStyle/>
          <a:p>
            <a:r>
              <a:rPr lang="en-US" sz="2800" b="1" dirty="0" smtClean="0"/>
              <a:t>Effort Definition</a:t>
            </a:r>
            <a:endParaRPr lang="en-US" sz="2800" b="1" dirty="0"/>
          </a:p>
        </p:txBody>
      </p:sp>
      <p:sp>
        <p:nvSpPr>
          <p:cNvPr id="3" name="Content Placeholder 2"/>
          <p:cNvSpPr>
            <a:spLocks noGrp="1"/>
          </p:cNvSpPr>
          <p:nvPr>
            <p:ph idx="1"/>
          </p:nvPr>
        </p:nvSpPr>
        <p:spPr>
          <a:xfrm>
            <a:off x="671853" y="457200"/>
            <a:ext cx="8229600" cy="3581400"/>
          </a:xfrm>
        </p:spPr>
        <p:txBody>
          <a:bodyPr>
            <a:normAutofit/>
          </a:bodyPr>
          <a:lstStyle/>
          <a:p>
            <a:pPr marL="514350" indent="-514350">
              <a:buFont typeface="+mj-lt"/>
              <a:buAutoNum type="arabicParenR"/>
            </a:pPr>
            <a:r>
              <a:rPr lang="en-US" sz="2000" b="1" dirty="0" smtClean="0"/>
              <a:t>Steel procurement, prototype test specimen design/fabrication, prototype test and prototype test result.</a:t>
            </a:r>
          </a:p>
          <a:p>
            <a:pPr marL="514350" indent="-514350">
              <a:buFont typeface="+mj-lt"/>
              <a:buAutoNum type="arabicParenR"/>
            </a:pPr>
            <a:r>
              <a:rPr lang="en-US" sz="2000" b="1" dirty="0" smtClean="0"/>
              <a:t>Steel pedigree (material characterization) definition/documentation.</a:t>
            </a:r>
          </a:p>
          <a:p>
            <a:pPr marL="514350" indent="-514350">
              <a:buFont typeface="+mj-lt"/>
              <a:buAutoNum type="arabicParenR"/>
            </a:pPr>
            <a:r>
              <a:rPr lang="en-US" sz="2000" b="1" dirty="0" smtClean="0"/>
              <a:t>Accurate loading definition</a:t>
            </a:r>
          </a:p>
          <a:p>
            <a:pPr marL="514350" indent="-514350">
              <a:buFont typeface="+mj-lt"/>
              <a:buAutoNum type="arabicParenR"/>
            </a:pPr>
            <a:r>
              <a:rPr lang="en-US" sz="2000" b="1" dirty="0" smtClean="0"/>
              <a:t>Test component geometry for stress/strain (FEM and other) analysis.</a:t>
            </a:r>
          </a:p>
          <a:p>
            <a:pPr marL="514350" indent="-514350">
              <a:buFont typeface="+mj-lt"/>
              <a:buAutoNum type="arabicParenR"/>
            </a:pPr>
            <a:r>
              <a:rPr lang="en-US" sz="2000" b="1" dirty="0" smtClean="0"/>
              <a:t>Total fatigue life predictions (crack initiation + crack propagation and other).</a:t>
            </a:r>
          </a:p>
          <a:p>
            <a:pPr marL="514350" indent="-514350">
              <a:buFont typeface="+mj-lt"/>
              <a:buAutoNum type="arabicParenR"/>
            </a:pPr>
            <a:r>
              <a:rPr lang="en-US" sz="2000" b="1" dirty="0" smtClean="0"/>
              <a:t>The next (crucial) step for discerning the transition from crack initiation to crack propagation.</a:t>
            </a:r>
          </a:p>
          <a:p>
            <a:pPr marL="514350" indent="-514350">
              <a:buFont typeface="+mj-lt"/>
              <a:buAutoNum type="arabicParenR"/>
            </a:pPr>
            <a:r>
              <a:rPr lang="en-US" sz="2000" b="1" dirty="0" smtClean="0"/>
              <a:t>Test Matrix and Future Work (committed to and not committed to).  </a:t>
            </a:r>
            <a:endParaRPr lang="en-US" sz="2000" b="1" dirty="0"/>
          </a:p>
        </p:txBody>
      </p:sp>
      <p:sp>
        <p:nvSpPr>
          <p:cNvPr id="4" name="Right Arrow 3"/>
          <p:cNvSpPr/>
          <p:nvPr/>
        </p:nvSpPr>
        <p:spPr>
          <a:xfrm>
            <a:off x="228600" y="1143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nagit_PPT89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114800"/>
            <a:ext cx="2987984" cy="2288333"/>
          </a:xfrm>
          <a:prstGeom prst="rect">
            <a:avLst/>
          </a:prstGeom>
        </p:spPr>
      </p:pic>
    </p:spTree>
    <p:extLst>
      <p:ext uri="{BB962C8B-B14F-4D97-AF65-F5344CB8AC3E}">
        <p14:creationId xmlns:p14="http://schemas.microsoft.com/office/powerpoint/2010/main" val="2998496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15400" cy="685800"/>
          </a:xfrm>
        </p:spPr>
        <p:txBody>
          <a:bodyPr>
            <a:noAutofit/>
          </a:bodyPr>
          <a:lstStyle/>
          <a:p>
            <a:r>
              <a:rPr lang="en-US" sz="2400" b="1" dirty="0" smtClean="0"/>
              <a:t>Exact – Same Steel Pedigree </a:t>
            </a:r>
            <a:br>
              <a:rPr lang="en-US" sz="2400" b="1" dirty="0" smtClean="0"/>
            </a:br>
            <a:r>
              <a:rPr lang="en-US" sz="2400" b="1" dirty="0" smtClean="0"/>
              <a:t>(Material Characterization</a:t>
            </a:r>
            <a:r>
              <a:rPr lang="en-US" sz="2400" b="1" dirty="0"/>
              <a:t>) </a:t>
            </a:r>
            <a:r>
              <a:rPr lang="en-US" sz="2400" b="1" dirty="0" smtClean="0"/>
              <a:t>Definition/Documentation</a:t>
            </a:r>
            <a:endParaRPr lang="en-US" sz="2400" b="1" dirty="0"/>
          </a:p>
        </p:txBody>
      </p:sp>
      <p:pic>
        <p:nvPicPr>
          <p:cNvPr id="1026" name="Picture 2"/>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990600" y="1930937"/>
            <a:ext cx="1397255"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3464784" y="4917256"/>
            <a:ext cx="302109"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05200" y="1755619"/>
            <a:ext cx="302109"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464783" y="3335816"/>
            <a:ext cx="302109" cy="350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a:grayscl/>
            <a:extLst>
              <a:ext uri="{28A0092B-C50C-407E-A947-70E740481C1C}">
                <a14:useLocalDpi xmlns:a14="http://schemas.microsoft.com/office/drawing/2010/main"/>
              </a:ext>
            </a:extLst>
          </a:blip>
          <a:srcRect/>
          <a:stretch>
            <a:fillRect/>
          </a:stretch>
        </p:blipFill>
        <p:spPr bwMode="auto">
          <a:xfrm>
            <a:off x="5410200" y="1634717"/>
            <a:ext cx="1397255" cy="59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5043912" y="4475304"/>
            <a:ext cx="2971800" cy="2382696"/>
            <a:chOff x="762000" y="3979961"/>
            <a:chExt cx="3352800" cy="2878039"/>
          </a:xfrm>
        </p:grpSpPr>
        <p:pic>
          <p:nvPicPr>
            <p:cNvPr id="15" name="Snagit_PPT73C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3979961"/>
              <a:ext cx="3352800" cy="2404888"/>
            </a:xfrm>
            <a:prstGeom prst="rect">
              <a:avLst/>
            </a:prstGeom>
            <a:ln>
              <a:noFill/>
            </a:ln>
          </p:spPr>
        </p:pic>
        <p:pic>
          <p:nvPicPr>
            <p:cNvPr id="18" name="Snagit_PPT985B"/>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339" y="6362657"/>
              <a:ext cx="2895851" cy="495343"/>
            </a:xfrm>
            <a:prstGeom prst="rect">
              <a:avLst/>
            </a:prstGeom>
            <a:ln>
              <a:noFill/>
            </a:ln>
          </p:spPr>
        </p:pic>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097" y="2836764"/>
            <a:ext cx="2506980" cy="1348740"/>
          </a:xfrm>
          <a:prstGeom prst="rect">
            <a:avLst/>
          </a:prstGeom>
        </p:spPr>
      </p:pic>
      <p:sp>
        <p:nvSpPr>
          <p:cNvPr id="4" name="TextBox 3"/>
          <p:cNvSpPr txBox="1"/>
          <p:nvPr/>
        </p:nvSpPr>
        <p:spPr>
          <a:xfrm>
            <a:off x="7056422" y="1330772"/>
            <a:ext cx="1752600" cy="1200329"/>
          </a:xfrm>
          <a:prstGeom prst="rect">
            <a:avLst/>
          </a:prstGeom>
          <a:noFill/>
        </p:spPr>
        <p:txBody>
          <a:bodyPr wrap="square" rtlCol="0">
            <a:spAutoFit/>
          </a:bodyPr>
          <a:lstStyle/>
          <a:p>
            <a:pPr algn="ctr"/>
            <a:r>
              <a:rPr lang="en-US" dirty="0" smtClean="0"/>
              <a:t>Microstructure, Chemistry &amp; Hardness</a:t>
            </a:r>
          </a:p>
          <a:p>
            <a:pPr algn="ctr"/>
            <a:r>
              <a:rPr lang="en-US" dirty="0" smtClean="0"/>
              <a:t> Sample</a:t>
            </a:r>
          </a:p>
        </p:txBody>
      </p:sp>
      <p:sp>
        <p:nvSpPr>
          <p:cNvPr id="5" name="TextBox 4"/>
          <p:cNvSpPr txBox="1"/>
          <p:nvPr/>
        </p:nvSpPr>
        <p:spPr>
          <a:xfrm>
            <a:off x="431927" y="1143000"/>
            <a:ext cx="2514600" cy="646331"/>
          </a:xfrm>
          <a:prstGeom prst="rect">
            <a:avLst/>
          </a:prstGeom>
          <a:noFill/>
        </p:spPr>
        <p:txBody>
          <a:bodyPr wrap="square" rtlCol="0">
            <a:spAutoFit/>
          </a:bodyPr>
          <a:lstStyle/>
          <a:p>
            <a:pPr algn="ctr"/>
            <a:r>
              <a:rPr lang="en-US" dirty="0" smtClean="0"/>
              <a:t>Purchased “Enough” 4 A36 </a:t>
            </a:r>
            <a:r>
              <a:rPr lang="en-US" dirty="0"/>
              <a:t>20ft </a:t>
            </a:r>
            <a:r>
              <a:rPr lang="en-US" dirty="0" smtClean="0"/>
              <a:t>HR bars</a:t>
            </a:r>
            <a:endParaRPr lang="en-US" dirty="0"/>
          </a:p>
        </p:txBody>
      </p:sp>
    </p:spTree>
    <p:extLst>
      <p:ext uri="{BB962C8B-B14F-4D97-AF65-F5344CB8AC3E}">
        <p14:creationId xmlns:p14="http://schemas.microsoft.com/office/powerpoint/2010/main" val="74548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6200" y="76200"/>
            <a:ext cx="8991600"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Steel Microstructure, Hardness, Grain Size and Chemistry</a:t>
            </a:r>
            <a:endParaRPr lang="en-US" sz="2400" dirty="0"/>
          </a:p>
        </p:txBody>
      </p:sp>
      <p:pic>
        <p:nvPicPr>
          <p:cNvPr id="2" name="Snagit_PPT9ADC"/>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0717" y="3775332"/>
            <a:ext cx="5181600" cy="2976443"/>
          </a:xfrm>
          <a:prstGeom prst="rect">
            <a:avLst/>
          </a:prstGeom>
        </p:spPr>
      </p:pic>
      <p:pic>
        <p:nvPicPr>
          <p:cNvPr id="5" name="Snagit_PPT8AC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609600"/>
            <a:ext cx="6644634" cy="3165732"/>
          </a:xfrm>
          <a:prstGeom prst="rect">
            <a:avLst/>
          </a:prstGeom>
        </p:spPr>
      </p:pic>
    </p:spTree>
    <p:extLst>
      <p:ext uri="{BB962C8B-B14F-4D97-AF65-F5344CB8AC3E}">
        <p14:creationId xmlns:p14="http://schemas.microsoft.com/office/powerpoint/2010/main" val="3280321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1088</Words>
  <Application>Microsoft Office PowerPoint</Application>
  <PresentationFormat>On-screen Show (4:3)</PresentationFormat>
  <Paragraphs>150</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Phase II Total Fatigue Life  (Crack Initiation + Crack Propagation) SAE FD&amp;E Current Effort</vt:lpstr>
      <vt:lpstr>Effort Definition</vt:lpstr>
      <vt:lpstr>Load Carrying Weld  Specimen Configuration and Test Fixture/FEM Boundary Conditions</vt:lpstr>
      <vt:lpstr>Specimen in Test Rig</vt:lpstr>
      <vt:lpstr>PowerPoint Presentation</vt:lpstr>
      <vt:lpstr>PowerPoint Presentation</vt:lpstr>
      <vt:lpstr>Effort Definition</vt:lpstr>
      <vt:lpstr>Exact – Same Steel Pedigree  (Material Characterization) Definition/Documentation</vt:lpstr>
      <vt:lpstr>PowerPoint Presentation</vt:lpstr>
      <vt:lpstr>PowerPoint Presentation</vt:lpstr>
      <vt:lpstr>PowerPoint Presentation</vt:lpstr>
      <vt:lpstr>PowerPoint Presentation</vt:lpstr>
      <vt:lpstr>Effort Definition</vt:lpstr>
      <vt:lpstr>PowerPoint Presentation</vt:lpstr>
      <vt:lpstr>Effort Definition</vt:lpstr>
      <vt:lpstr>PowerPoint Presentation</vt:lpstr>
      <vt:lpstr>PowerPoint Presentation</vt:lpstr>
      <vt:lpstr>PowerPoint Presentation</vt:lpstr>
      <vt:lpstr>Effort Definition</vt:lpstr>
      <vt:lpstr>PowerPoint Presentation</vt:lpstr>
      <vt:lpstr>PowerPoint Presentation</vt:lpstr>
      <vt:lpstr>PowerPoint Presentation</vt:lpstr>
      <vt:lpstr>Predict the Upper and Lower Total Fatigue Life Bounds (Using “Principal” ue for CI)</vt:lpstr>
      <vt:lpstr>PowerPoint Presentation</vt:lpstr>
      <vt:lpstr>Effort Definition</vt:lpstr>
      <vt:lpstr>Accurate Scanning Electron Microscope (SEM) Crack Growth Measurements</vt:lpstr>
      <vt:lpstr>Effort Definition</vt:lpstr>
      <vt:lpstr>PowerPoint Presentation</vt:lpstr>
      <vt:lpstr>Machined  Specimen Configuration and Test Fixture/FEM Boundary Conditions</vt:lpstr>
    </vt:vector>
  </TitlesOfParts>
  <Company>HBM nCode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Cordes</dc:creator>
  <cp:lastModifiedBy>Tom Cordes</cp:lastModifiedBy>
  <cp:revision>115</cp:revision>
  <dcterms:created xsi:type="dcterms:W3CDTF">2012-10-24T13:45:12Z</dcterms:created>
  <dcterms:modified xsi:type="dcterms:W3CDTF">2013-02-09T22:51:35Z</dcterms:modified>
</cp:coreProperties>
</file>